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99" r:id="rId2"/>
    <p:sldId id="296" r:id="rId3"/>
    <p:sldId id="297" r:id="rId4"/>
    <p:sldId id="298" r:id="rId5"/>
  </p:sldIdLst>
  <p:sldSz cx="7561263" cy="10693400"/>
  <p:notesSz cx="6735763" cy="9866313"/>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086751DE-420A-4A19-9861-5755B6B167E3}">
          <p14:sldIdLst>
            <p14:sldId id="299"/>
            <p14:sldId id="296"/>
          </p14:sldIdLst>
        </p14:section>
        <p14:section name="タイトルなしのセクション" id="{25619AB9-2997-451A-8A7F-C9C206C4DACD}">
          <p14:sldIdLst>
            <p14:sldId id="297"/>
            <p14:sldId id="298"/>
          </p14:sldIdLst>
        </p14:section>
      </p14:sectionLst>
    </p:ex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2202" y="60"/>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830" cy="493315"/>
          </a:xfrm>
          <a:prstGeom prst="rect">
            <a:avLst/>
          </a:prstGeom>
        </p:spPr>
        <p:txBody>
          <a:bodyPr vert="horz" lIns="94841" tIns="47420" rIns="94841" bIns="474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2"/>
            <a:ext cx="2918830" cy="493315"/>
          </a:xfrm>
          <a:prstGeom prst="rect">
            <a:avLst/>
          </a:prstGeom>
        </p:spPr>
        <p:txBody>
          <a:bodyPr vert="horz" lIns="94841" tIns="47420" rIns="94841" bIns="47420" rtlCol="0"/>
          <a:lstStyle>
            <a:lvl1pPr algn="r">
              <a:defRPr sz="1200"/>
            </a:lvl1pPr>
          </a:lstStyle>
          <a:p>
            <a:fld id="{97D140FB-7640-4F5B-9F04-DF15CDA1FA8A}" type="datetimeFigureOut">
              <a:rPr kumimoji="1" lang="ja-JP" altLang="en-US" smtClean="0"/>
              <a:t>2024/4/17</a:t>
            </a:fld>
            <a:endParaRPr kumimoji="1" lang="ja-JP" altLang="en-US"/>
          </a:p>
        </p:txBody>
      </p:sp>
      <p:sp>
        <p:nvSpPr>
          <p:cNvPr id="4" name="スライド イメージ プレースホルダー 3"/>
          <p:cNvSpPr>
            <a:spLocks noGrp="1" noRot="1" noChangeAspect="1"/>
          </p:cNvSpPr>
          <p:nvPr>
            <p:ph type="sldImg" idx="2"/>
          </p:nvPr>
        </p:nvSpPr>
        <p:spPr>
          <a:xfrm>
            <a:off x="2060575" y="739775"/>
            <a:ext cx="2614613" cy="3700463"/>
          </a:xfrm>
          <a:prstGeom prst="rect">
            <a:avLst/>
          </a:prstGeom>
          <a:noFill/>
          <a:ln w="12700">
            <a:solidFill>
              <a:prstClr val="black"/>
            </a:solidFill>
          </a:ln>
        </p:spPr>
        <p:txBody>
          <a:bodyPr vert="horz" lIns="94841" tIns="47420" rIns="94841" bIns="47420"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4841" tIns="47420" rIns="94841" bIns="474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0" cy="493315"/>
          </a:xfrm>
          <a:prstGeom prst="rect">
            <a:avLst/>
          </a:prstGeom>
        </p:spPr>
        <p:txBody>
          <a:bodyPr vert="horz" lIns="94841" tIns="47420" rIns="94841" bIns="474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7"/>
            <a:ext cx="2918830" cy="493315"/>
          </a:xfrm>
          <a:prstGeom prst="rect">
            <a:avLst/>
          </a:prstGeom>
        </p:spPr>
        <p:txBody>
          <a:bodyPr vert="horz" lIns="94841" tIns="47420" rIns="94841" bIns="47420" rtlCol="0" anchor="b"/>
          <a:lstStyle>
            <a:lvl1pPr algn="r">
              <a:defRPr sz="1200"/>
            </a:lvl1pPr>
          </a:lstStyle>
          <a:p>
            <a:fld id="{D2B81A7A-9E12-4043-B37B-047C200EA86B}" type="slidenum">
              <a:rPr kumimoji="1" lang="ja-JP" altLang="en-US" smtClean="0"/>
              <a:t>‹#›</a:t>
            </a:fld>
            <a:endParaRPr kumimoji="1" lang="ja-JP" altLang="en-US"/>
          </a:p>
        </p:txBody>
      </p:sp>
    </p:spTree>
    <p:extLst>
      <p:ext uri="{BB962C8B-B14F-4D97-AF65-F5344CB8AC3E}">
        <p14:creationId xmlns:p14="http://schemas.microsoft.com/office/powerpoint/2010/main" val="3469660922"/>
      </p:ext>
    </p:extLst>
  </p:cSld>
  <p:clrMap bg1="lt1" tx1="dk1" bg2="lt2" tx2="dk2" accent1="accent1" accent2="accent2" accent3="accent3" accent4="accent4" accent5="accent5" accent6="accent6" hlink="hlink" folHlink="folHlink"/>
  <p:notesStyle>
    <a:lvl1pPr marL="0" algn="l" defTabSz="1043056" rtl="0" eaLnBrk="1" latinLnBrk="0" hangingPunct="1">
      <a:defRPr kumimoji="1" sz="1400" kern="1200">
        <a:solidFill>
          <a:schemeClr val="tx1"/>
        </a:solidFill>
        <a:latin typeface="+mn-lt"/>
        <a:ea typeface="+mn-ea"/>
        <a:cs typeface="+mn-cs"/>
      </a:defRPr>
    </a:lvl1pPr>
    <a:lvl2pPr marL="521528" algn="l" defTabSz="1043056" rtl="0" eaLnBrk="1" latinLnBrk="0" hangingPunct="1">
      <a:defRPr kumimoji="1" sz="1400" kern="1200">
        <a:solidFill>
          <a:schemeClr val="tx1"/>
        </a:solidFill>
        <a:latin typeface="+mn-lt"/>
        <a:ea typeface="+mn-ea"/>
        <a:cs typeface="+mn-cs"/>
      </a:defRPr>
    </a:lvl2pPr>
    <a:lvl3pPr marL="1043056" algn="l" defTabSz="1043056" rtl="0" eaLnBrk="1" latinLnBrk="0" hangingPunct="1">
      <a:defRPr kumimoji="1" sz="1400" kern="1200">
        <a:solidFill>
          <a:schemeClr val="tx1"/>
        </a:solidFill>
        <a:latin typeface="+mn-lt"/>
        <a:ea typeface="+mn-ea"/>
        <a:cs typeface="+mn-cs"/>
      </a:defRPr>
    </a:lvl3pPr>
    <a:lvl4pPr marL="1564584" algn="l" defTabSz="1043056" rtl="0" eaLnBrk="1" latinLnBrk="0" hangingPunct="1">
      <a:defRPr kumimoji="1" sz="1400" kern="1200">
        <a:solidFill>
          <a:schemeClr val="tx1"/>
        </a:solidFill>
        <a:latin typeface="+mn-lt"/>
        <a:ea typeface="+mn-ea"/>
        <a:cs typeface="+mn-cs"/>
      </a:defRPr>
    </a:lvl4pPr>
    <a:lvl5pPr marL="2086112" algn="l" defTabSz="1043056" rtl="0" eaLnBrk="1" latinLnBrk="0" hangingPunct="1">
      <a:defRPr kumimoji="1" sz="1400" kern="1200">
        <a:solidFill>
          <a:schemeClr val="tx1"/>
        </a:solidFill>
        <a:latin typeface="+mn-lt"/>
        <a:ea typeface="+mn-ea"/>
        <a:cs typeface="+mn-cs"/>
      </a:defRPr>
    </a:lvl5pPr>
    <a:lvl6pPr marL="2607640" algn="l" defTabSz="1043056" rtl="0" eaLnBrk="1" latinLnBrk="0" hangingPunct="1">
      <a:defRPr kumimoji="1" sz="1400" kern="1200">
        <a:solidFill>
          <a:schemeClr val="tx1"/>
        </a:solidFill>
        <a:latin typeface="+mn-lt"/>
        <a:ea typeface="+mn-ea"/>
        <a:cs typeface="+mn-cs"/>
      </a:defRPr>
    </a:lvl6pPr>
    <a:lvl7pPr marL="3129168" algn="l" defTabSz="1043056" rtl="0" eaLnBrk="1" latinLnBrk="0" hangingPunct="1">
      <a:defRPr kumimoji="1" sz="1400" kern="1200">
        <a:solidFill>
          <a:schemeClr val="tx1"/>
        </a:solidFill>
        <a:latin typeface="+mn-lt"/>
        <a:ea typeface="+mn-ea"/>
        <a:cs typeface="+mn-cs"/>
      </a:defRPr>
    </a:lvl7pPr>
    <a:lvl8pPr marL="3650696" algn="l" defTabSz="1043056" rtl="0" eaLnBrk="1" latinLnBrk="0" hangingPunct="1">
      <a:defRPr kumimoji="1" sz="1400" kern="1200">
        <a:solidFill>
          <a:schemeClr val="tx1"/>
        </a:solidFill>
        <a:latin typeface="+mn-lt"/>
        <a:ea typeface="+mn-ea"/>
        <a:cs typeface="+mn-cs"/>
      </a:defRPr>
    </a:lvl8pPr>
    <a:lvl9pPr marL="4172224" algn="l" defTabSz="1043056" rtl="0" eaLnBrk="1" latinLnBrk="0" hangingPunct="1">
      <a:defRPr kumimoji="1"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7"/>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18310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245083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28234"/>
            <a:ext cx="1701284" cy="9124044"/>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78063" y="428234"/>
            <a:ext cx="4977831" cy="912404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255651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53931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0"/>
            <a:ext cx="6427074" cy="2123828"/>
          </a:xfrm>
        </p:spPr>
        <p:txBody>
          <a:bodyPr anchor="t"/>
          <a:lstStyle>
            <a:lvl1pPr algn="l">
              <a:defRPr sz="4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532321"/>
            <a:ext cx="6427074" cy="2339180"/>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406896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78063" y="2495129"/>
            <a:ext cx="3339558" cy="70571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843642" y="2495129"/>
            <a:ext cx="3339558" cy="70571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30649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393639"/>
            <a:ext cx="3340871" cy="99755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4" y="3391194"/>
            <a:ext cx="3340871"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7" y="2393639"/>
            <a:ext cx="3342183" cy="99755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7" y="3391194"/>
            <a:ext cx="3342183"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33963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140033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21251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6"/>
            <a:ext cx="2487604" cy="1811937"/>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7"/>
            <a:ext cx="4226957" cy="9126521"/>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4"/>
            <a:ext cx="2487604" cy="731458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93994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1"/>
            <a:ext cx="4536758" cy="883692"/>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kumimoji="1" lang="ja-JP" altLang="en-US"/>
          </a:p>
        </p:txBody>
      </p:sp>
      <p:sp>
        <p:nvSpPr>
          <p:cNvPr id="4" name="テキスト プレースホルダー 3"/>
          <p:cNvSpPr>
            <a:spLocks noGrp="1"/>
          </p:cNvSpPr>
          <p:nvPr>
            <p:ph type="body" sz="half" idx="2"/>
          </p:nvPr>
        </p:nvSpPr>
        <p:spPr>
          <a:xfrm>
            <a:off x="1482060" y="8369073"/>
            <a:ext cx="4536758" cy="125498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F16DB3-4AF3-4DB5-8E8B-E77E425799AC}" type="datetimeFigureOut">
              <a:rPr kumimoji="1" lang="ja-JP" altLang="en-US" smtClean="0"/>
              <a:t>2024/4/17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59492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28232"/>
            <a:ext cx="6805137" cy="1782233"/>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3" y="2495129"/>
            <a:ext cx="6805137" cy="7057149"/>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3" y="9911199"/>
            <a:ext cx="1764295" cy="569324"/>
          </a:xfrm>
          <a:prstGeom prst="rect">
            <a:avLst/>
          </a:prstGeom>
        </p:spPr>
        <p:txBody>
          <a:bodyPr vert="horz" lIns="104306" tIns="52153" rIns="104306" bIns="52153" rtlCol="0" anchor="ctr"/>
          <a:lstStyle>
            <a:lvl1pPr algn="l">
              <a:defRPr sz="1400">
                <a:solidFill>
                  <a:schemeClr val="tx1">
                    <a:tint val="75000"/>
                  </a:schemeClr>
                </a:solidFill>
              </a:defRPr>
            </a:lvl1pPr>
          </a:lstStyle>
          <a:p>
            <a:fld id="{6CF16DB3-4AF3-4DB5-8E8B-E77E425799AC}" type="datetimeFigureOut">
              <a:rPr kumimoji="1" lang="ja-JP" altLang="en-US" smtClean="0"/>
              <a:t>2024/4/17</a:t>
            </a:fld>
            <a:endParaRPr kumimoji="1" lang="ja-JP" altLang="en-US"/>
          </a:p>
        </p:txBody>
      </p:sp>
      <p:sp>
        <p:nvSpPr>
          <p:cNvPr id="5" name="フッター プレースホルダー 4"/>
          <p:cNvSpPr>
            <a:spLocks noGrp="1"/>
          </p:cNvSpPr>
          <p:nvPr>
            <p:ph type="ftr" sz="quarter" idx="3"/>
          </p:nvPr>
        </p:nvSpPr>
        <p:spPr>
          <a:xfrm>
            <a:off x="2583432" y="9911199"/>
            <a:ext cx="2394400" cy="5693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911199"/>
            <a:ext cx="1764295" cy="569324"/>
          </a:xfrm>
          <a:prstGeom prst="rect">
            <a:avLst/>
          </a:prstGeom>
        </p:spPr>
        <p:txBody>
          <a:bodyPr vert="horz" lIns="104306" tIns="52153" rIns="104306" bIns="52153" rtlCol="0" anchor="ctr"/>
          <a:lstStyle>
            <a:lvl1pPr algn="r">
              <a:defRPr sz="1400">
                <a:solidFill>
                  <a:schemeClr val="tx1">
                    <a:tint val="75000"/>
                  </a:schemeClr>
                </a:solidFill>
              </a:defRPr>
            </a:lvl1p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1231045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8ADCEFE-459B-EACC-381B-AFABD6A51CCB}"/>
              </a:ext>
            </a:extLst>
          </p:cNvPr>
          <p:cNvSpPr txBox="1">
            <a:spLocks/>
          </p:cNvSpPr>
          <p:nvPr/>
        </p:nvSpPr>
        <p:spPr>
          <a:xfrm>
            <a:off x="180512" y="185125"/>
            <a:ext cx="4308475" cy="436563"/>
          </a:xfrm>
          <a:prstGeom prst="rect">
            <a:avLst/>
          </a:prstGeom>
        </p:spPr>
        <p:txBody>
          <a:bodyPr vert="horz" lIns="104306" tIns="52153" rIns="104306" bIns="52153" rtlCol="0" anchor="ctr">
            <a:normAutofit/>
          </a:bodyPr>
          <a:lstStyle>
            <a:lvl1pPr algn="ctr" defTabSz="1043056" rtl="0" eaLnBrk="1" latinLnBrk="0" hangingPunct="1">
              <a:spcBef>
                <a:spcPct val="0"/>
              </a:spcBef>
              <a:buNone/>
              <a:defRPr kumimoji="1" sz="5000" kern="1200">
                <a:solidFill>
                  <a:schemeClr val="tx1"/>
                </a:solidFill>
                <a:latin typeface="+mj-lt"/>
                <a:ea typeface="+mj-ea"/>
                <a:cs typeface="+mj-cs"/>
              </a:defRPr>
            </a:lvl1pPr>
          </a:lstStyle>
          <a:p>
            <a:pPr algn="l"/>
            <a:r>
              <a:rPr lang="ja-JP" altLang="en-US" sz="1800">
                <a:latin typeface="HGSｺﾞｼｯｸE" pitchFamily="50" charset="-128"/>
                <a:ea typeface="HGSｺﾞｼｯｸE" pitchFamily="50" charset="-128"/>
              </a:rPr>
              <a:t>新宿</a:t>
            </a:r>
            <a:r>
              <a:rPr lang="en-US" altLang="ja-JP" sz="1800">
                <a:latin typeface="HGSｺﾞｼｯｸE" pitchFamily="50" charset="-128"/>
                <a:ea typeface="HGSｺﾞｼｯｸE" pitchFamily="50" charset="-128"/>
              </a:rPr>
              <a:t>NPO</a:t>
            </a:r>
            <a:r>
              <a:rPr lang="ja-JP" altLang="en-US" sz="1800">
                <a:latin typeface="HGSｺﾞｼｯｸE" pitchFamily="50" charset="-128"/>
                <a:ea typeface="HGSｺﾞｼｯｸE" pitchFamily="50" charset="-128"/>
              </a:rPr>
              <a:t>協働推進センター　広報誌</a:t>
            </a:r>
            <a:endParaRPr lang="ja-JP" altLang="en-US" sz="1800" dirty="0">
              <a:latin typeface="HGSｺﾞｼｯｸE" pitchFamily="50" charset="-128"/>
              <a:ea typeface="HGSｺﾞｼｯｸE" pitchFamily="50" charset="-128"/>
            </a:endParaRPr>
          </a:p>
        </p:txBody>
      </p:sp>
      <p:sp>
        <p:nvSpPr>
          <p:cNvPr id="5" name="タイトル 1">
            <a:extLst>
              <a:ext uri="{FF2B5EF4-FFF2-40B4-BE49-F238E27FC236}">
                <a16:creationId xmlns:a16="http://schemas.microsoft.com/office/drawing/2014/main" id="{8E491D71-76B8-DB2B-3763-1DDE4178E53F}"/>
              </a:ext>
            </a:extLst>
          </p:cNvPr>
          <p:cNvSpPr txBox="1">
            <a:spLocks/>
          </p:cNvSpPr>
          <p:nvPr/>
        </p:nvSpPr>
        <p:spPr bwMode="auto">
          <a:xfrm>
            <a:off x="5972491" y="245376"/>
            <a:ext cx="1449363" cy="436563"/>
          </a:xfrm>
          <a:prstGeom prst="rect">
            <a:avLst/>
          </a:prstGeom>
          <a:noFill/>
          <a:ln w="9525">
            <a:noFill/>
            <a:miter lim="800000"/>
            <a:headEnd/>
            <a:tailEnd/>
          </a:ln>
        </p:spPr>
        <p:txBody>
          <a:bodyPr lIns="103693" tIns="51846" rIns="103693" bIns="51846" anchor="ctr"/>
          <a:lstStyle/>
          <a:p>
            <a:pPr algn="ctr"/>
            <a:r>
              <a:rPr lang="en-US" altLang="ja-JP" sz="1600" b="1" dirty="0">
                <a:latin typeface="メイリオ" panose="020B0604030504040204" pitchFamily="50" charset="-128"/>
                <a:ea typeface="メイリオ" panose="020B0604030504040204" pitchFamily="50" charset="-128"/>
                <a:cs typeface="Aharoni" pitchFamily="2" charset="-79"/>
              </a:rPr>
              <a:t>2024/4</a:t>
            </a:r>
          </a:p>
        </p:txBody>
      </p:sp>
      <p:sp>
        <p:nvSpPr>
          <p:cNvPr id="6" name="タイトル 1">
            <a:extLst>
              <a:ext uri="{FF2B5EF4-FFF2-40B4-BE49-F238E27FC236}">
                <a16:creationId xmlns:a16="http://schemas.microsoft.com/office/drawing/2014/main" id="{923BDBC6-B6C0-F242-D2B9-B7C0EDEE19B4}"/>
              </a:ext>
            </a:extLst>
          </p:cNvPr>
          <p:cNvSpPr txBox="1">
            <a:spLocks/>
          </p:cNvSpPr>
          <p:nvPr/>
        </p:nvSpPr>
        <p:spPr bwMode="auto">
          <a:xfrm>
            <a:off x="7300083" y="10251355"/>
            <a:ext cx="317553" cy="438873"/>
          </a:xfrm>
          <a:prstGeom prst="rect">
            <a:avLst/>
          </a:prstGeom>
          <a:noFill/>
          <a:ln w="9525">
            <a:noFill/>
            <a:miter lim="800000"/>
            <a:headEnd/>
            <a:tailEnd/>
          </a:ln>
        </p:spPr>
        <p:txBody>
          <a:bodyPr lIns="103693" tIns="51846" rIns="103693" bIns="51846" anchor="ctr"/>
          <a:lstStyle/>
          <a:p>
            <a:pPr algn="ctr"/>
            <a:r>
              <a:rPr lang="en-US" altLang="ja-JP" sz="1100" dirty="0">
                <a:latin typeface="07やさしさゴシックボールド"/>
                <a:ea typeface="07やさしさゴシックボールド"/>
                <a:cs typeface="Aharoni" pitchFamily="2" charset="-79"/>
              </a:rPr>
              <a:t>1</a:t>
            </a:r>
          </a:p>
        </p:txBody>
      </p:sp>
      <p:sp>
        <p:nvSpPr>
          <p:cNvPr id="7" name="タイトル 1">
            <a:extLst>
              <a:ext uri="{FF2B5EF4-FFF2-40B4-BE49-F238E27FC236}">
                <a16:creationId xmlns:a16="http://schemas.microsoft.com/office/drawing/2014/main" id="{757A0EF1-2FA6-F625-1DD1-36993C28429A}"/>
              </a:ext>
            </a:extLst>
          </p:cNvPr>
          <p:cNvSpPr txBox="1">
            <a:spLocks/>
          </p:cNvSpPr>
          <p:nvPr/>
        </p:nvSpPr>
        <p:spPr>
          <a:xfrm>
            <a:off x="180512" y="846269"/>
            <a:ext cx="6164257" cy="436454"/>
          </a:xfrm>
          <a:prstGeom prst="rect">
            <a:avLst/>
          </a:prstGeom>
        </p:spPr>
        <p:txBody>
          <a:bodyPr lIns="103693" tIns="51846" rIns="103693" bIns="51846" anchor="ctr"/>
          <a:lstStyle>
            <a:lvl1pPr algn="ctr" defTabSz="1036930" rtl="0" eaLnBrk="1" latinLnBrk="0" hangingPunct="1">
              <a:spcBef>
                <a:spcPct val="0"/>
              </a:spcBef>
              <a:buNone/>
              <a:defRPr kumimoji="1" sz="5000" kern="1200">
                <a:solidFill>
                  <a:schemeClr val="tx1"/>
                </a:solidFill>
                <a:latin typeface="+mj-lt"/>
                <a:ea typeface="+mj-ea"/>
                <a:cs typeface="+mj-cs"/>
              </a:defRPr>
            </a:lvl1pPr>
          </a:lstStyle>
          <a:p>
            <a:pPr algn="l" fontAlgn="auto">
              <a:spcAft>
                <a:spcPts val="0"/>
              </a:spcAft>
              <a:defRPr/>
            </a:pPr>
            <a:r>
              <a:rPr lang="en-US" altLang="ja-JP" sz="7200" dirty="0" err="1">
                <a:ln w="88900" cmpd="dbl">
                  <a:solidFill>
                    <a:schemeClr val="tx1"/>
                  </a:solid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rPr>
              <a:t>Npop’n</a:t>
            </a:r>
            <a:r>
              <a:rPr lang="en-US" altLang="ja-JP" sz="7200" spc="-150" dirty="0">
                <a:ln w="88900" cmpd="dbl">
                  <a:solidFill>
                    <a:schemeClr val="tx1"/>
                  </a:solid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rPr>
              <a:t> </a:t>
            </a:r>
            <a:r>
              <a:rPr lang="ja-JP" altLang="en-US" sz="2400" b="1" spc="-150" dirty="0">
                <a:ln w="88900" cmpd="dbl">
                  <a:no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rPr>
              <a:t>えぬぽっ</a:t>
            </a:r>
            <a:r>
              <a:rPr lang="ja-JP" altLang="en-US" sz="2400" b="1" spc="-150" dirty="0">
                <a:ln w="88900" cmpd="dbl">
                  <a:noFill/>
                </a:ln>
                <a:effectLst>
                  <a:outerShdw blurRad="60007" dist="310007" dir="7680000" sy="30000" kx="1300200" algn="ctr" rotWithShape="0">
                    <a:prstClr val="black">
                      <a:alpha val="32000"/>
                    </a:prst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ぷん</a:t>
            </a:r>
            <a:endParaRPr lang="en-US" altLang="ja-JP" sz="7200" dirty="0">
              <a:ln w="88900" cmpd="dbl">
                <a:no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endParaRPr>
          </a:p>
        </p:txBody>
      </p:sp>
      <p:sp>
        <p:nvSpPr>
          <p:cNvPr id="8" name="タイトル 1">
            <a:extLst>
              <a:ext uri="{FF2B5EF4-FFF2-40B4-BE49-F238E27FC236}">
                <a16:creationId xmlns:a16="http://schemas.microsoft.com/office/drawing/2014/main" id="{1ABBB4BA-04FE-DBDB-474C-352321DC14F0}"/>
              </a:ext>
            </a:extLst>
          </p:cNvPr>
          <p:cNvSpPr txBox="1">
            <a:spLocks/>
          </p:cNvSpPr>
          <p:nvPr/>
        </p:nvSpPr>
        <p:spPr bwMode="auto">
          <a:xfrm>
            <a:off x="5039998" y="493872"/>
            <a:ext cx="1508125" cy="438150"/>
          </a:xfrm>
          <a:prstGeom prst="rect">
            <a:avLst/>
          </a:prstGeom>
          <a:noFill/>
          <a:ln w="9525">
            <a:noFill/>
            <a:miter lim="800000"/>
            <a:headEnd/>
            <a:tailEnd/>
          </a:ln>
        </p:spPr>
        <p:txBody>
          <a:bodyPr lIns="103650" tIns="51824" rIns="103650" bIns="51824" anchor="ctr"/>
          <a:lstStyle/>
          <a:p>
            <a:r>
              <a:rPr lang="en-US" altLang="ja-JP" sz="1600" b="1" dirty="0">
                <a:latin typeface="メイリオ" panose="020B0604030504040204" pitchFamily="50" charset="-128"/>
                <a:ea typeface="メイリオ" panose="020B0604030504040204" pitchFamily="50" charset="-128"/>
                <a:cs typeface="Aharoni" pitchFamily="2" charset="-79"/>
              </a:rPr>
              <a:t>VOL.130</a:t>
            </a:r>
          </a:p>
        </p:txBody>
      </p:sp>
      <p:sp>
        <p:nvSpPr>
          <p:cNvPr id="9" name="テキスト ボックス 8">
            <a:extLst>
              <a:ext uri="{FF2B5EF4-FFF2-40B4-BE49-F238E27FC236}">
                <a16:creationId xmlns:a16="http://schemas.microsoft.com/office/drawing/2014/main" id="{A0836132-4017-3539-A720-D2231D7F2F15}"/>
              </a:ext>
            </a:extLst>
          </p:cNvPr>
          <p:cNvSpPr txBox="1"/>
          <p:nvPr/>
        </p:nvSpPr>
        <p:spPr>
          <a:xfrm>
            <a:off x="171550" y="1535659"/>
            <a:ext cx="7572776" cy="516680"/>
          </a:xfrm>
          <a:prstGeom prst="rect">
            <a:avLst/>
          </a:prstGeom>
          <a:noFill/>
        </p:spPr>
        <p:txBody>
          <a:bodyPr wrap="square">
            <a:spAutoFit/>
          </a:bodyPr>
          <a:lstStyle/>
          <a:p>
            <a:pPr algn="l" fontAlgn="auto">
              <a:lnSpc>
                <a:spcPts val="1700"/>
              </a:lnSpc>
              <a:spcBef>
                <a:spcPts val="0"/>
              </a:spcBef>
              <a:spcAft>
                <a:spcPts val="0"/>
              </a:spcAft>
              <a:defRPr/>
            </a:pPr>
            <a:r>
              <a:rPr lang="en-US" altLang="ja-JP" sz="1200" b="1" dirty="0">
                <a:latin typeface="メイリオ" panose="020B0604030504040204" pitchFamily="50" charset="-128"/>
                <a:ea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POP NEWS</a:t>
            </a:r>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略して</a:t>
            </a:r>
            <a:r>
              <a:rPr lang="en-US" altLang="ja-JP" sz="1200" b="1" dirty="0">
                <a:latin typeface="メイリオ" panose="020B0604030504040204" pitchFamily="50" charset="-128"/>
                <a:ea typeface="メイリオ" panose="020B0604030504040204" pitchFamily="50" charset="-128"/>
              </a:rPr>
              <a:t>)『</a:t>
            </a:r>
            <a:r>
              <a:rPr lang="en-US" altLang="ja-JP" sz="1200" b="1" i="0" dirty="0" err="1">
                <a:effectLst/>
                <a:latin typeface="メイリオ" panose="020B0604030504040204" pitchFamily="50" charset="-128"/>
                <a:ea typeface="メイリオ" panose="020B0604030504040204" pitchFamily="50" charset="-128"/>
              </a:rPr>
              <a:t>Npop’n</a:t>
            </a:r>
            <a:r>
              <a:rPr lang="en-US" altLang="ja-JP" sz="1200" b="1" i="0" dirty="0">
                <a:effectLst/>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                                                                     　　　　　</a:t>
            </a:r>
            <a:endParaRPr lang="en-US" altLang="ja-JP" sz="1200" b="1" dirty="0">
              <a:latin typeface="メイリオ" panose="020B0604030504040204" pitchFamily="50" charset="-128"/>
              <a:ea typeface="メイリオ" panose="020B0604030504040204" pitchFamily="50" charset="-128"/>
            </a:endParaRPr>
          </a:p>
          <a:p>
            <a:pPr algn="l" fontAlgn="auto">
              <a:lnSpc>
                <a:spcPts val="1700"/>
              </a:lnSpc>
              <a:spcBef>
                <a:spcPts val="0"/>
              </a:spcBef>
              <a:spcAft>
                <a:spcPts val="0"/>
              </a:spcAft>
              <a:defRPr/>
            </a:pPr>
            <a:r>
              <a:rPr lang="ja-JP" altLang="en-US" sz="1200" b="1" dirty="0">
                <a:latin typeface="HGSｺﾞｼｯｸM" panose="020B0600000000000000" pitchFamily="50" charset="-128"/>
                <a:ea typeface="HGSｺﾞｼｯｸM" panose="020B0600000000000000" pitchFamily="50" charset="-128"/>
              </a:rPr>
              <a:t>新宿Ｎ</a:t>
            </a:r>
            <a:r>
              <a:rPr lang="en-US" altLang="ja-JP" sz="1200" b="1" dirty="0">
                <a:latin typeface="HGSｺﾞｼｯｸM" panose="020B0600000000000000" pitchFamily="50" charset="-128"/>
                <a:ea typeface="HGSｺﾞｼｯｸM" panose="020B0600000000000000" pitchFamily="50" charset="-128"/>
              </a:rPr>
              <a:t>PO</a:t>
            </a:r>
            <a:r>
              <a:rPr lang="ja-JP" altLang="en-US" sz="1200" b="1" dirty="0">
                <a:latin typeface="HGSｺﾞｼｯｸM" panose="020B0600000000000000" pitchFamily="50" charset="-128"/>
                <a:ea typeface="HGSｺﾞｼｯｸM" panose="020B0600000000000000" pitchFamily="50" charset="-128"/>
              </a:rPr>
              <a:t>協働推進センターから、社会貢献活動に関連した</a:t>
            </a:r>
            <a:r>
              <a:rPr lang="en-US" altLang="ja-JP" sz="1200" b="1" dirty="0">
                <a:latin typeface="HGSｺﾞｼｯｸM" panose="020B0600000000000000" pitchFamily="50" charset="-128"/>
                <a:ea typeface="HGSｺﾞｼｯｸM" panose="020B0600000000000000" pitchFamily="50" charset="-128"/>
              </a:rPr>
              <a:t>POP</a:t>
            </a:r>
            <a:r>
              <a:rPr lang="ja-JP" altLang="en-US" sz="1200" b="1" dirty="0">
                <a:latin typeface="HGSｺﾞｼｯｸM" panose="020B0600000000000000" pitchFamily="50" charset="-128"/>
                <a:ea typeface="HGSｺﾞｼｯｸM" panose="020B0600000000000000" pitchFamily="50" charset="-128"/>
              </a:rPr>
              <a:t>な</a:t>
            </a:r>
            <a:r>
              <a:rPr lang="en-US" altLang="ja-JP" sz="1200" b="1" dirty="0">
                <a:latin typeface="HGSｺﾞｼｯｸM" panose="020B0600000000000000" pitchFamily="50" charset="-128"/>
                <a:ea typeface="HGSｺﾞｼｯｸM" panose="020B0600000000000000" pitchFamily="50" charset="-128"/>
              </a:rPr>
              <a:t>NEWS(</a:t>
            </a:r>
            <a:r>
              <a:rPr lang="ja-JP" altLang="en-US" sz="1200" b="1" dirty="0">
                <a:latin typeface="HGSｺﾞｼｯｸM" panose="020B0600000000000000" pitchFamily="50" charset="-128"/>
                <a:ea typeface="HGSｺﾞｼｯｸM" panose="020B0600000000000000" pitchFamily="50" charset="-128"/>
              </a:rPr>
              <a:t>話題</a:t>
            </a:r>
            <a:r>
              <a:rPr lang="en-US" altLang="ja-JP" sz="1200" b="1" dirty="0">
                <a:latin typeface="HGSｺﾞｼｯｸM" panose="020B0600000000000000" pitchFamily="50" charset="-128"/>
                <a:ea typeface="HGSｺﾞｼｯｸM" panose="020B0600000000000000" pitchFamily="50" charset="-128"/>
              </a:rPr>
              <a:t>)</a:t>
            </a:r>
            <a:r>
              <a:rPr lang="ja-JP" altLang="en-US" sz="1200" b="1" dirty="0">
                <a:latin typeface="HGSｺﾞｼｯｸM" panose="020B0600000000000000" pitchFamily="50" charset="-128"/>
                <a:ea typeface="HGSｺﾞｼｯｸM" panose="020B0600000000000000" pitchFamily="50" charset="-128"/>
              </a:rPr>
              <a:t>をお伝えします！</a:t>
            </a:r>
          </a:p>
        </p:txBody>
      </p:sp>
      <p:sp>
        <p:nvSpPr>
          <p:cNvPr id="10" name="タイトル 1">
            <a:extLst>
              <a:ext uri="{FF2B5EF4-FFF2-40B4-BE49-F238E27FC236}">
                <a16:creationId xmlns:a16="http://schemas.microsoft.com/office/drawing/2014/main" id="{78C5D5EB-74D8-88FD-0722-7A45428CA474}"/>
              </a:ext>
            </a:extLst>
          </p:cNvPr>
          <p:cNvSpPr txBox="1">
            <a:spLocks/>
          </p:cNvSpPr>
          <p:nvPr/>
        </p:nvSpPr>
        <p:spPr bwMode="auto">
          <a:xfrm>
            <a:off x="5794061" y="1172950"/>
            <a:ext cx="967007" cy="227591"/>
          </a:xfrm>
          <a:prstGeom prst="rect">
            <a:avLst/>
          </a:prstGeom>
          <a:noFill/>
          <a:ln w="9525">
            <a:noFill/>
            <a:miter lim="800000"/>
            <a:headEnd/>
            <a:tailEnd/>
          </a:ln>
        </p:spPr>
        <p:txBody>
          <a:bodyPr lIns="103693" tIns="51846" rIns="103693" bIns="51846"/>
          <a:lstStyle/>
          <a:p>
            <a:pPr algn="ctr" defTabSz="1042988"/>
            <a:r>
              <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給水ンク</a:t>
            </a:r>
          </a:p>
        </p:txBody>
      </p:sp>
      <p:sp>
        <p:nvSpPr>
          <p:cNvPr id="11" name="雲 10">
            <a:extLst>
              <a:ext uri="{FF2B5EF4-FFF2-40B4-BE49-F238E27FC236}">
                <a16:creationId xmlns:a16="http://schemas.microsoft.com/office/drawing/2014/main" id="{EFC018C4-2FCE-3A70-EF1C-86B9B2F2EF5D}"/>
              </a:ext>
            </a:extLst>
          </p:cNvPr>
          <p:cNvSpPr/>
          <p:nvPr/>
        </p:nvSpPr>
        <p:spPr>
          <a:xfrm>
            <a:off x="1959402" y="5428045"/>
            <a:ext cx="914400" cy="914400"/>
          </a:xfrm>
          <a:prstGeom prst="cloud">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雲 11">
            <a:extLst>
              <a:ext uri="{FF2B5EF4-FFF2-40B4-BE49-F238E27FC236}">
                <a16:creationId xmlns:a16="http://schemas.microsoft.com/office/drawing/2014/main" id="{78692221-6D87-AE6E-64B1-7BF355719F5E}"/>
              </a:ext>
            </a:extLst>
          </p:cNvPr>
          <p:cNvSpPr/>
          <p:nvPr/>
        </p:nvSpPr>
        <p:spPr>
          <a:xfrm>
            <a:off x="2024264" y="5674596"/>
            <a:ext cx="914400" cy="914400"/>
          </a:xfrm>
          <a:prstGeom prst="cloud">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テキスト ボックス 12">
            <a:extLst>
              <a:ext uri="{FF2B5EF4-FFF2-40B4-BE49-F238E27FC236}">
                <a16:creationId xmlns:a16="http://schemas.microsoft.com/office/drawing/2014/main" id="{CE726A3C-A502-AD74-2C46-D81D65480BF5}"/>
              </a:ext>
            </a:extLst>
          </p:cNvPr>
          <p:cNvSpPr txBox="1"/>
          <p:nvPr/>
        </p:nvSpPr>
        <p:spPr>
          <a:xfrm>
            <a:off x="171549" y="3577879"/>
            <a:ext cx="7287309" cy="1028284"/>
          </a:xfrm>
          <a:prstGeom prst="rect">
            <a:avLst/>
          </a:prstGeom>
          <a:noFill/>
          <a:ln>
            <a:noFill/>
            <a:prstDash val="sysDot"/>
          </a:ln>
        </p:spPr>
        <p:txBody>
          <a:bodyPr wrap="square">
            <a:noAutofit/>
          </a:bodyPr>
          <a:lstStyle/>
          <a:p>
            <a:pPr>
              <a:spcBef>
                <a:spcPts val="0"/>
              </a:spcBef>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9</a:t>
            </a:r>
            <a:r>
              <a:rPr lang="ja-JP" altLang="en-US" sz="1200" dirty="0">
                <a:latin typeface="メイリオ" panose="020B0604030504040204" pitchFamily="50" charset="-128"/>
                <a:ea typeface="メイリオ" panose="020B0604030504040204" pitchFamily="50" charset="-128"/>
              </a:rPr>
              <a:t>日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土</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2023</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rPr>
              <a:t>月から</a:t>
            </a:r>
            <a:r>
              <a:rPr lang="en-US" altLang="ja-JP" sz="1200" dirty="0">
                <a:latin typeface="メイリオ" panose="020B0604030504040204" pitchFamily="50" charset="-128"/>
                <a:ea typeface="メイリオ" panose="020B0604030504040204" pitchFamily="50" charset="-128"/>
              </a:rPr>
              <a:t>9</a:t>
            </a:r>
            <a:r>
              <a:rPr lang="ja-JP" altLang="en-US" sz="1200" dirty="0">
                <a:latin typeface="メイリオ" panose="020B0604030504040204" pitchFamily="50" charset="-128"/>
                <a:ea typeface="メイリオ" panose="020B0604030504040204" pitchFamily="50" charset="-128"/>
              </a:rPr>
              <a:t>ヶ月にわたり協働型プロジェクトや</a:t>
            </a:r>
            <a:r>
              <a:rPr lang="en-US" altLang="ja-JP" sz="1200" dirty="0">
                <a:latin typeface="メイリオ" panose="020B0604030504040204" pitchFamily="50" charset="-128"/>
                <a:ea typeface="メイリオ" panose="020B0604030504040204" pitchFamily="50" charset="-128"/>
              </a:rPr>
              <a:t>PR</a:t>
            </a:r>
            <a:r>
              <a:rPr lang="ja-JP" altLang="en-US" sz="1200" dirty="0">
                <a:latin typeface="メイリオ" panose="020B0604030504040204" pitchFamily="50" charset="-128"/>
                <a:ea typeface="メイリオ" panose="020B0604030504040204" pitchFamily="50" charset="-128"/>
              </a:rPr>
              <a:t>活動に取り組んだ団体が成果を発表。発表会とそれに続くコンテスト</a:t>
            </a:r>
            <a:r>
              <a:rPr lang="en-US" altLang="ja-JP" sz="1200" dirty="0">
                <a:latin typeface="メイリオ" panose="020B0604030504040204" pitchFamily="50" charset="-128"/>
                <a:ea typeface="メイリオ" panose="020B0604030504040204" pitchFamily="50" charset="-128"/>
              </a:rPr>
              <a:t>(A</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R</a:t>
            </a:r>
            <a:r>
              <a:rPr lang="ja-JP" altLang="en-US" sz="1200" dirty="0">
                <a:latin typeface="メイリオ" panose="020B0604030504040204" pitchFamily="50" charset="-128"/>
                <a:ea typeface="メイリオ" panose="020B0604030504040204" pitchFamily="50" charset="-128"/>
              </a:rPr>
              <a:t>部門対象</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には、参加団体へ助言と情報を提供してきた協働サポーター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各分野の実務家・専門家</a:t>
            </a:r>
            <a:r>
              <a:rPr lang="en-US" altLang="ja-JP" sz="1200" dirty="0">
                <a:latin typeface="メイリオ" panose="020B0604030504040204" pitchFamily="50" charset="-128"/>
                <a:ea typeface="メイリオ" panose="020B0604030504040204" pitchFamily="50" charset="-128"/>
              </a:rPr>
              <a:t>)7</a:t>
            </a:r>
            <a:r>
              <a:rPr lang="ja-JP" altLang="en-US" sz="1200" dirty="0">
                <a:latin typeface="メイリオ" panose="020B0604030504040204" pitchFamily="50" charset="-128"/>
                <a:ea typeface="メイリオ" panose="020B0604030504040204" pitchFamily="50" charset="-128"/>
              </a:rPr>
              <a:t>名が表彰の選考委員として出席し、参加団体が続けてきた活動の強みや優れた点について講評しました。最後に、選考委員長が優れたプロジェクトに大賞と選考委員会賞を授与し、表彰状を手渡しました。</a:t>
            </a:r>
            <a:endParaRPr lang="en-US" altLang="ja-JP" sz="1200" dirty="0">
              <a:latin typeface="メイリオ" panose="020B0604030504040204" pitchFamily="50" charset="-128"/>
              <a:ea typeface="メイリオ" panose="020B0604030504040204" pitchFamily="50" charset="-128"/>
            </a:endParaRPr>
          </a:p>
          <a:p>
            <a:pPr>
              <a:spcBef>
                <a:spcPts val="600"/>
              </a:spcBef>
            </a:pPr>
            <a:endParaRPr lang="en-US" altLang="ja-JP" sz="1200" dirty="0">
              <a:latin typeface="メイリオ" panose="020B0604030504040204" pitchFamily="50" charset="-128"/>
              <a:ea typeface="メイリオ" panose="020B0604030504040204" pitchFamily="50" charset="-128"/>
            </a:endParaRPr>
          </a:p>
          <a:p>
            <a:pPr>
              <a:spcBef>
                <a:spcPts val="0"/>
              </a:spcBef>
            </a:pPr>
            <a:endParaRPr lang="en-US" altLang="ja-JP" sz="1200" dirty="0">
              <a:latin typeface="メイリオ" panose="020B0604030504040204" pitchFamily="50" charset="-128"/>
              <a:ea typeface="メイリオ" panose="020B0604030504040204" pitchFamily="50" charset="-128"/>
            </a:endParaRPr>
          </a:p>
          <a:p>
            <a:pPr>
              <a:spcBef>
                <a:spcPts val="600"/>
              </a:spcBef>
            </a:pPr>
            <a:endParaRPr lang="ja-JP" altLang="en-US" sz="1200" dirty="0">
              <a:latin typeface="メイリオ" panose="020B0604030504040204" pitchFamily="50" charset="-128"/>
              <a:ea typeface="メイリオ" panose="020B0604030504040204" pitchFamily="50" charset="-128"/>
            </a:endParaRPr>
          </a:p>
        </p:txBody>
      </p:sp>
      <p:sp>
        <p:nvSpPr>
          <p:cNvPr id="14" name="object 31">
            <a:extLst>
              <a:ext uri="{FF2B5EF4-FFF2-40B4-BE49-F238E27FC236}">
                <a16:creationId xmlns:a16="http://schemas.microsoft.com/office/drawing/2014/main" id="{009F5E54-9AE8-3C5F-3807-C4E76E270E91}"/>
              </a:ext>
            </a:extLst>
          </p:cNvPr>
          <p:cNvSpPr txBox="1"/>
          <p:nvPr/>
        </p:nvSpPr>
        <p:spPr>
          <a:xfrm>
            <a:off x="5841635" y="878883"/>
            <a:ext cx="2078522" cy="335989"/>
          </a:xfrm>
          <a:prstGeom prst="rect">
            <a:avLst/>
          </a:prstGeom>
        </p:spPr>
        <p:txBody>
          <a:bodyPr vert="horz" wrap="square" lIns="0" tIns="12700" rIns="0" bIns="0" rtlCol="0">
            <a:spAutoFit/>
          </a:bodyPr>
          <a:lstStyle/>
          <a:p>
            <a:pPr>
              <a:lnSpc>
                <a:spcPct val="100000"/>
              </a:lnSpc>
              <a:spcBef>
                <a:spcPts val="100"/>
              </a:spcBef>
              <a:buSzPct val="92857"/>
              <a:tabLst>
                <a:tab pos="180340" algn="l"/>
              </a:tabLst>
            </a:pPr>
            <a:r>
              <a:rPr lang="ja-JP" altLang="en-US" sz="1050" b="1" spc="10" dirty="0">
                <a:latin typeface="Arial Black" panose="020B0A04020102020204" pitchFamily="34" charset="0"/>
                <a:cs typeface="MS PGothic"/>
              </a:rPr>
              <a:t>◆</a:t>
            </a:r>
            <a:r>
              <a:rPr sz="1050" b="1" spc="10" dirty="0" err="1">
                <a:latin typeface="+mn-ea"/>
                <a:ea typeface="+mn-ea"/>
                <a:cs typeface="MS PGothic"/>
              </a:rPr>
              <a:t>HP</a:t>
            </a:r>
            <a:r>
              <a:rPr sz="1050" b="1" dirty="0" err="1">
                <a:latin typeface="+mn-ea"/>
                <a:ea typeface="+mn-ea"/>
                <a:cs typeface="MS PGothic"/>
              </a:rPr>
              <a:t>は</a:t>
            </a:r>
            <a:r>
              <a:rPr sz="1050" b="1" spc="5" dirty="0" err="1">
                <a:latin typeface="+mn-ea"/>
                <a:ea typeface="+mn-ea"/>
                <a:cs typeface="MS PGothic"/>
              </a:rPr>
              <a:t>こ</a:t>
            </a:r>
            <a:r>
              <a:rPr sz="1050" b="1" spc="-5" dirty="0" err="1">
                <a:latin typeface="+mn-ea"/>
                <a:ea typeface="+mn-ea"/>
                <a:cs typeface="MS PGothic"/>
              </a:rPr>
              <a:t>ちらから</a:t>
            </a:r>
            <a:endParaRPr sz="1050" b="1" dirty="0">
              <a:latin typeface="+mn-ea"/>
              <a:ea typeface="+mn-ea"/>
              <a:cs typeface="MS PGothic"/>
            </a:endParaRPr>
          </a:p>
          <a:p>
            <a:pPr marL="31750">
              <a:lnSpc>
                <a:spcPct val="100000"/>
              </a:lnSpc>
            </a:pPr>
            <a:r>
              <a:rPr sz="1050" b="1" dirty="0">
                <a:latin typeface="Arial Black" panose="020B0A04020102020204" pitchFamily="34" charset="0"/>
                <a:cs typeface="MS PGothic"/>
              </a:rPr>
              <a:t>https://snponet.net</a:t>
            </a:r>
          </a:p>
        </p:txBody>
      </p:sp>
      <p:pic>
        <p:nvPicPr>
          <p:cNvPr id="15" name="object 28">
            <a:extLst>
              <a:ext uri="{FF2B5EF4-FFF2-40B4-BE49-F238E27FC236}">
                <a16:creationId xmlns:a16="http://schemas.microsoft.com/office/drawing/2014/main" id="{A0E25C49-E4DD-4A19-781C-D3AA04ECF402}"/>
              </a:ext>
            </a:extLst>
          </p:cNvPr>
          <p:cNvPicPr/>
          <p:nvPr/>
        </p:nvPicPr>
        <p:blipFill>
          <a:blip r:embed="rId2" cstate="print"/>
          <a:stretch>
            <a:fillRect/>
          </a:stretch>
        </p:blipFill>
        <p:spPr>
          <a:xfrm>
            <a:off x="6277564" y="1283744"/>
            <a:ext cx="500600" cy="476832"/>
          </a:xfrm>
          <a:prstGeom prst="rect">
            <a:avLst/>
          </a:prstGeom>
        </p:spPr>
      </p:pic>
      <p:sp>
        <p:nvSpPr>
          <p:cNvPr id="16" name="正方形/長方形 15">
            <a:extLst>
              <a:ext uri="{FF2B5EF4-FFF2-40B4-BE49-F238E27FC236}">
                <a16:creationId xmlns:a16="http://schemas.microsoft.com/office/drawing/2014/main" id="{804A01FA-0BF7-4458-60A3-B82083FA6673}"/>
              </a:ext>
            </a:extLst>
          </p:cNvPr>
          <p:cNvSpPr/>
          <p:nvPr/>
        </p:nvSpPr>
        <p:spPr>
          <a:xfrm>
            <a:off x="343712" y="2148956"/>
            <a:ext cx="7025168" cy="387816"/>
          </a:xfrm>
          <a:prstGeom prst="rect">
            <a:avLst/>
          </a:prstGeom>
          <a:solidFill>
            <a:schemeClr val="bg1"/>
          </a:solidFill>
          <a:ln w="28575">
            <a:solidFill>
              <a:srgbClr val="FF66FF"/>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36930" fontAlgn="auto">
              <a:spcBef>
                <a:spcPts val="0"/>
              </a:spcBef>
              <a:spcAft>
                <a:spcPts val="0"/>
              </a:spcAft>
              <a:defRPr/>
            </a:pPr>
            <a:endParaRPr lang="ja-JP"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endParaRPr>
          </a:p>
        </p:txBody>
      </p:sp>
      <p:sp>
        <p:nvSpPr>
          <p:cNvPr id="17" name="テキスト ボックス 16">
            <a:extLst>
              <a:ext uri="{FF2B5EF4-FFF2-40B4-BE49-F238E27FC236}">
                <a16:creationId xmlns:a16="http://schemas.microsoft.com/office/drawing/2014/main" id="{84CE3E83-910F-C548-192A-71A634810112}"/>
              </a:ext>
            </a:extLst>
          </p:cNvPr>
          <p:cNvSpPr txBox="1"/>
          <p:nvPr/>
        </p:nvSpPr>
        <p:spPr>
          <a:xfrm>
            <a:off x="193645" y="2555106"/>
            <a:ext cx="7302163" cy="646331"/>
          </a:xfrm>
          <a:prstGeom prst="rect">
            <a:avLst/>
          </a:prstGeom>
          <a:noFill/>
        </p:spPr>
        <p:txBody>
          <a:bodyPr wrap="square">
            <a:spAutoFit/>
          </a:bodyPr>
          <a:lstStyle/>
          <a:p>
            <a:pPr>
              <a:spcBef>
                <a:spcPts val="0"/>
              </a:spcBef>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の活動について多くの区民・市民の皆さんへ紹介し、</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との交流を深めるためのイベントが </a:t>
            </a:r>
            <a:r>
              <a:rPr lang="en-US" altLang="ja-JP" sz="1200"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rPr>
              <a:t>まつり</a:t>
            </a:r>
            <a:r>
              <a:rPr lang="en-US" altLang="ja-JP" sz="1200" b="1" dirty="0">
                <a:latin typeface="メイリオ" panose="020B0604030504040204" pitchFamily="50" charset="-128"/>
                <a:ea typeface="メイリオ" panose="020B0604030504040204" pitchFamily="50" charset="-128"/>
              </a:rPr>
              <a:t>2023@</a:t>
            </a:r>
            <a:r>
              <a:rPr lang="ja-JP" altLang="en-US" sz="1200" b="1" dirty="0">
                <a:latin typeface="メイリオ" panose="020B0604030504040204" pitchFamily="50" charset="-128"/>
                <a:ea typeface="メイリオ" panose="020B0604030504040204" pitchFamily="50" charset="-128"/>
              </a:rPr>
              <a:t>新宿</a:t>
            </a:r>
            <a:r>
              <a:rPr lang="en-US" altLang="ja-JP" sz="1200" b="1"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です。</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9</a:t>
            </a:r>
            <a:r>
              <a:rPr lang="ja-JP" altLang="en-US" sz="1200" dirty="0">
                <a:latin typeface="メイリオ" panose="020B0604030504040204" pitchFamily="50" charset="-128"/>
                <a:ea typeface="メイリオ" panose="020B0604030504040204" pitchFamily="50" charset="-128"/>
              </a:rPr>
              <a:t>日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土</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に</a:t>
            </a:r>
            <a:r>
              <a:rPr lang="en-US" altLang="ja-JP" sz="1200"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rPr>
              <a:t>ロングランフェスタ</a:t>
            </a:r>
            <a:r>
              <a:rPr lang="en-US" altLang="ja-JP" sz="1200" b="1" dirty="0">
                <a:latin typeface="メイリオ" panose="020B0604030504040204" pitchFamily="50" charset="-128"/>
                <a:ea typeface="メイリオ" panose="020B0604030504040204" pitchFamily="50" charset="-128"/>
              </a:rPr>
              <a:t>2023@</a:t>
            </a:r>
            <a:r>
              <a:rPr lang="ja-JP" altLang="en-US" sz="1200" b="1" dirty="0">
                <a:latin typeface="メイリオ" panose="020B0604030504040204" pitchFamily="50" charset="-128"/>
                <a:ea typeface="メイリオ" panose="020B0604030504040204" pitchFamily="50" charset="-128"/>
              </a:rPr>
              <a:t>新宿</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活動報告会・</a:t>
            </a:r>
            <a:endParaRPr lang="en-US" altLang="ja-JP" sz="1200" dirty="0">
              <a:latin typeface="メイリオ" panose="020B0604030504040204" pitchFamily="50" charset="-128"/>
              <a:ea typeface="メイリオ" panose="020B0604030504040204" pitchFamily="50" charset="-128"/>
            </a:endParaRPr>
          </a:p>
          <a:p>
            <a:pPr>
              <a:spcBef>
                <a:spcPts val="0"/>
              </a:spcBef>
            </a:pPr>
            <a:r>
              <a:rPr lang="ja-JP" altLang="en-US" sz="1200" dirty="0">
                <a:latin typeface="メイリオ" panose="020B0604030504040204" pitchFamily="50" charset="-128"/>
                <a:ea typeface="メイリオ" panose="020B0604030504040204" pitchFamily="50" charset="-128"/>
              </a:rPr>
              <a:t>表彰コンテスト </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日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に</a:t>
            </a:r>
            <a:r>
              <a:rPr lang="en-US" altLang="ja-JP" sz="1200" b="1" dirty="0">
                <a:latin typeface="メイリオ" panose="020B0604030504040204" pitchFamily="50" charset="-128"/>
                <a:ea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rPr>
              <a:t>交流まつり</a:t>
            </a:r>
            <a:r>
              <a:rPr lang="en-US" altLang="ja-JP" sz="1200" dirty="0">
                <a:latin typeface="メイリオ" panose="020B0604030504040204" pitchFamily="50" charset="-128"/>
                <a:ea typeface="メイリオ" panose="020B0604030504040204" pitchFamily="50" charset="-128"/>
              </a:rPr>
              <a:t>”</a:t>
            </a:r>
            <a:r>
              <a:rPr lang="ja-JP" altLang="en-US" sz="1200" dirty="0" err="1">
                <a:latin typeface="メイリオ" panose="020B0604030504040204" pitchFamily="50" charset="-128"/>
                <a:ea typeface="メイリオ" panose="020B0604030504040204" pitchFamily="50" charset="-128"/>
              </a:rPr>
              <a:t>を開</a:t>
            </a:r>
            <a:r>
              <a:rPr lang="ja-JP" altLang="en-US" sz="1200" dirty="0">
                <a:latin typeface="メイリオ" panose="020B0604030504040204" pitchFamily="50" charset="-128"/>
                <a:ea typeface="メイリオ" panose="020B0604030504040204" pitchFamily="50" charset="-128"/>
              </a:rPr>
              <a:t>催しました。</a:t>
            </a:r>
            <a:endParaRPr lang="en-US" altLang="ja-JP" sz="1200"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CF071B05-802C-3789-D6B8-55B37AFB8260}"/>
              </a:ext>
            </a:extLst>
          </p:cNvPr>
          <p:cNvSpPr/>
          <p:nvPr/>
        </p:nvSpPr>
        <p:spPr>
          <a:xfrm>
            <a:off x="222487" y="4815876"/>
            <a:ext cx="3968556" cy="1225625"/>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spcBef>
                <a:spcPts val="0"/>
              </a:spcBef>
              <a:spcAft>
                <a:spcPts val="0"/>
              </a:spcAft>
            </a:pPr>
            <a:r>
              <a:rPr kumimoji="1" lang="ja-JP" altLang="en-US" sz="1100" b="1" u="sng" dirty="0">
                <a:solidFill>
                  <a:schemeClr val="tx1"/>
                </a:solidFill>
                <a:latin typeface="メイリオ" panose="020B0604030504040204" pitchFamily="50" charset="-128"/>
                <a:ea typeface="メイリオ" panose="020B0604030504040204" pitchFamily="50" charset="-128"/>
              </a:rPr>
              <a:t>プログラム</a:t>
            </a:r>
            <a:r>
              <a:rPr lang="en-US" altLang="ja-JP" sz="1100" b="1" u="sng" dirty="0">
                <a:solidFill>
                  <a:schemeClr val="tx1"/>
                </a:solidFill>
                <a:latin typeface="メイリオ" panose="020B0604030504040204" pitchFamily="50" charset="-128"/>
                <a:ea typeface="メイリオ" panose="020B0604030504040204" pitchFamily="50" charset="-128"/>
              </a:rPr>
              <a:t>A</a:t>
            </a:r>
            <a:r>
              <a:rPr lang="ja-JP" altLang="en-US" sz="1100" dirty="0">
                <a:solidFill>
                  <a:schemeClr val="tx1"/>
                </a:solidFill>
                <a:latin typeface="メイリオ" panose="020B0604030504040204" pitchFamily="50" charset="-128"/>
                <a:ea typeface="メイリオ" panose="020B0604030504040204" pitchFamily="50" charset="-128"/>
              </a:rPr>
              <a:t>　</a:t>
            </a:r>
            <a:r>
              <a:rPr lang="en-US" altLang="ja-JP" sz="1100" b="1" dirty="0">
                <a:solidFill>
                  <a:schemeClr val="tx1"/>
                </a:solidFill>
                <a:latin typeface="メイリオ" panose="020B0604030504040204" pitchFamily="50" charset="-128"/>
                <a:ea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rPr>
              <a:t>ソーシャル・スタートアップ”プロジェクト</a:t>
            </a:r>
            <a:endParaRPr lang="en-US" altLang="ja-JP" sz="1100" b="1" dirty="0">
              <a:solidFill>
                <a:schemeClr val="tx1"/>
              </a:solidFill>
              <a:latin typeface="メイリオ" panose="020B0604030504040204" pitchFamily="50" charset="-128"/>
              <a:ea typeface="メイリオ" panose="020B0604030504040204" pitchFamily="50" charset="-128"/>
            </a:endParaRPr>
          </a:p>
          <a:p>
            <a:pPr>
              <a:spcBef>
                <a:spcPts val="0"/>
              </a:spcBef>
              <a:spcAft>
                <a:spcPts val="0"/>
              </a:spcAft>
            </a:pPr>
            <a:r>
              <a:rPr lang="ja-JP" altLang="en-US" sz="1100" b="1" dirty="0">
                <a:solidFill>
                  <a:schemeClr val="tx1"/>
                </a:solidFill>
                <a:latin typeface="メイリオ" panose="020B0604030504040204" pitchFamily="50" charset="-128"/>
                <a:ea typeface="メイリオ" panose="020B0604030504040204" pitchFamily="50" charset="-128"/>
              </a:rPr>
              <a:t>≪相談や連携を通じて課題解決を図る協働型プロジェクト≫</a:t>
            </a:r>
            <a:endParaRPr lang="en-US" altLang="ja-JP" sz="1100" b="1" dirty="0">
              <a:solidFill>
                <a:schemeClr val="tx1"/>
              </a:solidFill>
              <a:latin typeface="メイリオ" panose="020B0604030504040204" pitchFamily="50" charset="-128"/>
              <a:ea typeface="メイリオ" panose="020B0604030504040204" pitchFamily="50" charset="-128"/>
            </a:endParaRPr>
          </a:p>
          <a:p>
            <a:pPr>
              <a:spcBef>
                <a:spcPts val="0"/>
              </a:spcBef>
              <a:spcAft>
                <a:spcPts val="0"/>
              </a:spcAft>
            </a:pPr>
            <a:r>
              <a:rPr lang="ja-JP" altLang="en-US" sz="1100" b="1" dirty="0">
                <a:solidFill>
                  <a:schemeClr val="tx1"/>
                </a:solidFill>
                <a:latin typeface="メイリオ" panose="020B0604030504040204" pitchFamily="50" charset="-128"/>
                <a:ea typeface="メイリオ" panose="020B0604030504040204" pitchFamily="50" charset="-128"/>
              </a:rPr>
              <a:t>●「未来に踏み出させる最初の一歩」プロジェクト</a:t>
            </a:r>
            <a:endParaRPr lang="en-US" altLang="ja-JP" sz="1100" b="1" dirty="0">
              <a:solidFill>
                <a:schemeClr val="tx1"/>
              </a:solidFill>
              <a:latin typeface="メイリオ" panose="020B0604030504040204" pitchFamily="50" charset="-128"/>
              <a:ea typeface="メイリオ" panose="020B0604030504040204" pitchFamily="50" charset="-128"/>
            </a:endParaRPr>
          </a:p>
          <a:p>
            <a:pPr>
              <a:spcBef>
                <a:spcPts val="0"/>
              </a:spcBef>
              <a:spcAft>
                <a:spcPts val="0"/>
              </a:spcAft>
            </a:pPr>
            <a:r>
              <a:rPr lang="ja-JP" altLang="en-US" sz="1100" b="1" dirty="0">
                <a:solidFill>
                  <a:schemeClr val="tx1"/>
                </a:solidFill>
                <a:latin typeface="メイリオ" panose="020B0604030504040204" pitchFamily="50" charset="-128"/>
                <a:ea typeface="メイリオ" panose="020B0604030504040204" pitchFamily="50" charset="-128"/>
              </a:rPr>
              <a:t>　（</a:t>
            </a:r>
            <a:r>
              <a:rPr lang="en-US" altLang="ja-JP" sz="1100" b="1" dirty="0" err="1">
                <a:solidFill>
                  <a:schemeClr val="tx1"/>
                </a:solidFill>
                <a:latin typeface="メイリオ" panose="020B0604030504040204" pitchFamily="50" charset="-128"/>
                <a:ea typeface="メイリオ" panose="020B0604030504040204" pitchFamily="50" charset="-128"/>
              </a:rPr>
              <a:t>FirstStep</a:t>
            </a:r>
            <a:r>
              <a:rPr lang="ja-JP" altLang="en-US" sz="1100" b="1" dirty="0">
                <a:solidFill>
                  <a:schemeClr val="tx1"/>
                </a:solidFill>
                <a:latin typeface="メイリオ" panose="020B0604030504040204" pitchFamily="50" charset="-128"/>
                <a:ea typeface="メイリオ" panose="020B0604030504040204" pitchFamily="50" charset="-128"/>
              </a:rPr>
              <a:t>）</a:t>
            </a:r>
            <a:endParaRPr lang="en-US" altLang="ja-JP" sz="1100" b="1" dirty="0">
              <a:solidFill>
                <a:schemeClr val="tx1"/>
              </a:solidFill>
              <a:latin typeface="メイリオ" panose="020B0604030504040204" pitchFamily="50" charset="-128"/>
              <a:ea typeface="メイリオ" panose="020B0604030504040204" pitchFamily="50" charset="-128"/>
            </a:endParaRPr>
          </a:p>
          <a:p>
            <a:pPr>
              <a:spcBef>
                <a:spcPts val="0"/>
              </a:spcBef>
            </a:pPr>
            <a:r>
              <a:rPr lang="ja-JP" altLang="en-US" sz="1100" b="1" dirty="0">
                <a:solidFill>
                  <a:schemeClr val="tx1"/>
                </a:solidFill>
                <a:latin typeface="メイリオ" panose="020B0604030504040204" pitchFamily="50" charset="-128"/>
                <a:ea typeface="メイリオ" panose="020B0604030504040204" pitchFamily="50" charset="-128"/>
              </a:rPr>
              <a:t>●「災害復興支援プラットフォーム」プロジェクト</a:t>
            </a:r>
            <a:endParaRPr lang="en-US" altLang="ja-JP" sz="1100" b="1" dirty="0">
              <a:solidFill>
                <a:schemeClr val="tx1"/>
              </a:solidFill>
              <a:latin typeface="メイリオ" panose="020B0604030504040204" pitchFamily="50" charset="-128"/>
              <a:ea typeface="メイリオ" panose="020B0604030504040204" pitchFamily="50" charset="-128"/>
            </a:endParaRPr>
          </a:p>
          <a:p>
            <a:pPr>
              <a:spcBef>
                <a:spcPts val="0"/>
              </a:spcBef>
            </a:pPr>
            <a:r>
              <a:rPr lang="ja-JP" altLang="en-US" sz="1100" b="1" dirty="0">
                <a:solidFill>
                  <a:schemeClr val="tx1"/>
                </a:solidFill>
                <a:latin typeface="メイリオ" panose="020B0604030504040204" pitchFamily="50" charset="-128"/>
                <a:ea typeface="メイリオ" panose="020B0604030504040204" pitchFamily="50" charset="-128"/>
              </a:rPr>
              <a:t>　（新宿</a:t>
            </a:r>
            <a:r>
              <a:rPr lang="en-US" altLang="ja-JP" sz="1100" b="1" dirty="0">
                <a:solidFill>
                  <a:schemeClr val="tx1"/>
                </a:solidFill>
                <a:latin typeface="メイリオ" panose="020B0604030504040204" pitchFamily="50" charset="-128"/>
                <a:ea typeface="メイリオ" panose="020B0604030504040204" pitchFamily="50" charset="-128"/>
              </a:rPr>
              <a:t>NPO</a:t>
            </a:r>
            <a:r>
              <a:rPr lang="ja-JP" altLang="en-US" sz="1100" b="1" dirty="0">
                <a:solidFill>
                  <a:schemeClr val="tx1"/>
                </a:solidFill>
                <a:latin typeface="メイリオ" panose="020B0604030504040204" pitchFamily="50" charset="-128"/>
                <a:ea typeface="メイリオ" panose="020B0604030504040204" pitchFamily="50" charset="-128"/>
              </a:rPr>
              <a:t>ネットワーク協議会）</a:t>
            </a:r>
          </a:p>
          <a:p>
            <a:pPr>
              <a:spcBef>
                <a:spcPts val="600"/>
              </a:spcBef>
            </a:pP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0C5DF09A-887D-D62C-7180-DD28586E9D81}"/>
              </a:ext>
            </a:extLst>
          </p:cNvPr>
          <p:cNvSpPr/>
          <p:nvPr/>
        </p:nvSpPr>
        <p:spPr>
          <a:xfrm>
            <a:off x="219393" y="6100758"/>
            <a:ext cx="7149661" cy="493660"/>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spcAft>
                <a:spcPts val="0"/>
              </a:spcAft>
            </a:pPr>
            <a:r>
              <a:rPr kumimoji="1" lang="ja-JP" altLang="en-US" sz="1100" b="1" u="sng" dirty="0">
                <a:solidFill>
                  <a:schemeClr val="tx1"/>
                </a:solidFill>
                <a:latin typeface="メイリオ" panose="020B0604030504040204" pitchFamily="50" charset="-128"/>
                <a:ea typeface="メイリオ" panose="020B0604030504040204" pitchFamily="50" charset="-128"/>
              </a:rPr>
              <a:t>プログラム</a:t>
            </a:r>
            <a:r>
              <a:rPr kumimoji="1" lang="en-US" altLang="ja-JP" sz="1100" b="1" u="sng" dirty="0">
                <a:solidFill>
                  <a:schemeClr val="tx1"/>
                </a:solidFill>
                <a:latin typeface="メイリオ" panose="020B0604030504040204" pitchFamily="50" charset="-128"/>
                <a:ea typeface="メイリオ" panose="020B0604030504040204" pitchFamily="50" charset="-128"/>
              </a:rPr>
              <a:t>B</a:t>
            </a:r>
            <a:r>
              <a:rPr kumimoji="1" lang="ja-JP" altLang="en-US" sz="1100" b="1" dirty="0">
                <a:solidFill>
                  <a:schemeClr val="tx1"/>
                </a:solidFill>
                <a:latin typeface="メイリオ" panose="020B0604030504040204" pitchFamily="50" charset="-128"/>
                <a:ea typeface="メイリオ" panose="020B0604030504040204" pitchFamily="50" charset="-128"/>
              </a:rPr>
              <a:t>　”</a:t>
            </a:r>
            <a:r>
              <a:rPr kumimoji="1" lang="en-US" altLang="ja-JP" sz="1100" b="1" dirty="0">
                <a:solidFill>
                  <a:schemeClr val="tx1"/>
                </a:solidFill>
                <a:latin typeface="メイリオ" panose="020B0604030504040204" pitchFamily="50" charset="-128"/>
                <a:ea typeface="メイリオ" panose="020B0604030504040204" pitchFamily="50" charset="-128"/>
              </a:rPr>
              <a:t>NPO</a:t>
            </a:r>
            <a:r>
              <a:rPr kumimoji="1" lang="ja-JP" altLang="en-US" sz="1100" b="1" dirty="0">
                <a:solidFill>
                  <a:schemeClr val="tx1"/>
                </a:solidFill>
                <a:latin typeface="メイリオ" panose="020B0604030504040204" pitchFamily="50" charset="-128"/>
                <a:ea typeface="メイリオ" panose="020B0604030504040204" pitchFamily="50" charset="-128"/>
              </a:rPr>
              <a:t>パワーアップ”活動</a:t>
            </a:r>
            <a:r>
              <a:rPr kumimoji="1" lang="en-US" altLang="ja-JP" sz="1100" b="1" dirty="0">
                <a:solidFill>
                  <a:schemeClr val="tx1"/>
                </a:solidFill>
                <a:latin typeface="メイリオ" panose="020B0604030504040204" pitchFamily="50" charset="-128"/>
                <a:ea typeface="メイリオ" panose="020B0604030504040204" pitchFamily="50" charset="-128"/>
              </a:rPr>
              <a:t>PR</a:t>
            </a:r>
            <a:r>
              <a:rPr kumimoji="1" lang="ja-JP" altLang="en-US" sz="1100" b="1" dirty="0">
                <a:solidFill>
                  <a:schemeClr val="tx1"/>
                </a:solidFill>
                <a:latin typeface="メイリオ" panose="020B0604030504040204" pitchFamily="50" charset="-128"/>
                <a:ea typeface="メイリオ" panose="020B0604030504040204" pitchFamily="50" charset="-128"/>
              </a:rPr>
              <a:t>プログラム </a:t>
            </a:r>
            <a:r>
              <a:rPr kumimoji="1" lang="en-US" altLang="ja-JP" sz="1100" b="1" dirty="0">
                <a:solidFill>
                  <a:schemeClr val="tx1"/>
                </a:solidFill>
                <a:latin typeface="メイリオ" panose="020B0604030504040204" pitchFamily="50" charset="-128"/>
                <a:ea typeface="メイリオ" panose="020B0604030504040204" pitchFamily="50" charset="-128"/>
              </a:rPr>
              <a:t>(</a:t>
            </a:r>
            <a:r>
              <a:rPr kumimoji="1" lang="ja-JP" altLang="en-US" sz="1100" b="1" dirty="0">
                <a:solidFill>
                  <a:schemeClr val="tx1"/>
                </a:solidFill>
                <a:latin typeface="メイリオ" panose="020B0604030504040204" pitchFamily="50" charset="-128"/>
                <a:ea typeface="メイリオ" panose="020B0604030504040204" pitchFamily="50" charset="-128"/>
              </a:rPr>
              <a:t>参加計</a:t>
            </a:r>
            <a:r>
              <a:rPr kumimoji="1" lang="en-US" altLang="ja-JP" sz="1100" b="1" dirty="0">
                <a:solidFill>
                  <a:schemeClr val="tx1"/>
                </a:solidFill>
                <a:latin typeface="メイリオ" panose="020B0604030504040204" pitchFamily="50" charset="-128"/>
                <a:ea typeface="メイリオ" panose="020B0604030504040204" pitchFamily="50" charset="-128"/>
              </a:rPr>
              <a:t>:22</a:t>
            </a:r>
            <a:r>
              <a:rPr kumimoji="1" lang="ja-JP" altLang="en-US" sz="1100" b="1" dirty="0">
                <a:solidFill>
                  <a:schemeClr val="tx1"/>
                </a:solidFill>
                <a:latin typeface="メイリオ" panose="020B0604030504040204" pitchFamily="50" charset="-128"/>
                <a:ea typeface="メイリオ" panose="020B0604030504040204" pitchFamily="50" charset="-128"/>
              </a:rPr>
              <a:t>団体</a:t>
            </a:r>
            <a:r>
              <a:rPr kumimoji="1" lang="en-US" altLang="ja-JP" sz="1100" b="1" dirty="0">
                <a:solidFill>
                  <a:schemeClr val="tx1"/>
                </a:solidFill>
                <a:latin typeface="メイリオ" panose="020B0604030504040204" pitchFamily="50" charset="-128"/>
                <a:ea typeface="メイリオ" panose="020B0604030504040204" pitchFamily="50" charset="-128"/>
              </a:rPr>
              <a:t>)</a:t>
            </a:r>
          </a:p>
          <a:p>
            <a:pPr>
              <a:spcAft>
                <a:spcPts val="0"/>
              </a:spcAft>
            </a:pPr>
            <a:r>
              <a:rPr lang="ja-JP" altLang="en-US" sz="1100" b="1" dirty="0">
                <a:solidFill>
                  <a:schemeClr val="tx1"/>
                </a:solidFill>
                <a:latin typeface="メイリオ" panose="020B0604030504040204" pitchFamily="50" charset="-128"/>
                <a:ea typeface="メイリオ" panose="020B0604030504040204" pitchFamily="50" charset="-128"/>
              </a:rPr>
              <a:t>≪団体が新たに試み、着手している活動を自ら</a:t>
            </a:r>
            <a:r>
              <a:rPr lang="en-US" altLang="ja-JP" sz="1100" b="1" dirty="0">
                <a:solidFill>
                  <a:schemeClr val="tx1"/>
                </a:solidFill>
                <a:latin typeface="メイリオ" panose="020B0604030504040204" pitchFamily="50" charset="-128"/>
                <a:ea typeface="メイリオ" panose="020B0604030504040204" pitchFamily="50" charset="-128"/>
              </a:rPr>
              <a:t>PR</a:t>
            </a:r>
            <a:r>
              <a:rPr lang="ja-JP" altLang="en-US" sz="1100" b="1" dirty="0">
                <a:solidFill>
                  <a:schemeClr val="tx1"/>
                </a:solidFill>
                <a:latin typeface="メイリオ" panose="020B0604030504040204" pitchFamily="50" charset="-128"/>
                <a:ea typeface="メイリオ" panose="020B0604030504040204" pitchFamily="50" charset="-128"/>
              </a:rPr>
              <a:t>する短期・単独型プロログラム≫</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C22E2646-9ADE-6BF9-3E3A-652D635DE03A}"/>
              </a:ext>
            </a:extLst>
          </p:cNvPr>
          <p:cNvSpPr/>
          <p:nvPr/>
        </p:nvSpPr>
        <p:spPr>
          <a:xfrm>
            <a:off x="4270455" y="4815876"/>
            <a:ext cx="3098599" cy="1232323"/>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46800" rIns="72000" bIns="46800" rtlCol="0" anchor="t" anchorCtr="0"/>
          <a:lstStyle/>
          <a:p>
            <a:pPr>
              <a:spcBef>
                <a:spcPts val="0"/>
              </a:spcBef>
              <a:spcAft>
                <a:spcPts val="600"/>
              </a:spcAft>
            </a:pPr>
            <a:r>
              <a:rPr kumimoji="1" lang="ja-JP" altLang="en-US" sz="1100" b="1" u="sng" dirty="0">
                <a:solidFill>
                  <a:schemeClr val="tx1"/>
                </a:solidFill>
                <a:latin typeface="メイリオ" panose="020B0604030504040204" pitchFamily="50" charset="-128"/>
                <a:ea typeface="メイリオ" panose="020B0604030504040204" pitchFamily="50" charset="-128"/>
              </a:rPr>
              <a:t>プログラム</a:t>
            </a:r>
            <a:r>
              <a:rPr kumimoji="1" lang="en-US" altLang="ja-JP" sz="1100" b="1" u="sng" dirty="0">
                <a:solidFill>
                  <a:schemeClr val="tx1"/>
                </a:solidFill>
                <a:latin typeface="メイリオ" panose="020B0604030504040204" pitchFamily="50" charset="-128"/>
                <a:ea typeface="メイリオ" panose="020B0604030504040204" pitchFamily="50" charset="-128"/>
              </a:rPr>
              <a:t>R</a:t>
            </a:r>
            <a:r>
              <a:rPr kumimoji="1" lang="ja-JP" altLang="en-US" sz="1100" b="1" dirty="0">
                <a:solidFill>
                  <a:schemeClr val="tx1"/>
                </a:solidFill>
                <a:latin typeface="メイリオ" panose="020B0604030504040204" pitchFamily="50" charset="-128"/>
                <a:ea typeface="メイリオ" panose="020B0604030504040204" pitchFamily="50" charset="-128"/>
              </a:rPr>
              <a:t>　</a:t>
            </a:r>
            <a:r>
              <a:rPr lang="en-US" altLang="ja-JP" sz="1100" b="1" dirty="0">
                <a:solidFill>
                  <a:schemeClr val="tx1"/>
                </a:solidFill>
                <a:latin typeface="メイリオ" panose="020B0604030504040204" pitchFamily="50" charset="-128"/>
                <a:ea typeface="メイリオ" panose="020B0604030504040204" pitchFamily="50" charset="-128"/>
              </a:rPr>
              <a:t>”</a:t>
            </a:r>
            <a:r>
              <a:rPr kumimoji="1" lang="ja-JP" altLang="en-US" sz="1100" b="1" dirty="0">
                <a:solidFill>
                  <a:schemeClr val="tx1"/>
                </a:solidFill>
                <a:latin typeface="メイリオ" panose="020B0604030504040204" pitchFamily="50" charset="-128"/>
                <a:ea typeface="メイリオ" panose="020B0604030504040204" pitchFamily="50" charset="-128"/>
              </a:rPr>
              <a:t>ソーシャル・スタートアップ” 　　継続　プロジェクト </a:t>
            </a:r>
            <a:r>
              <a:rPr lang="en-US" altLang="ja-JP" sz="1100" b="1" dirty="0">
                <a:solidFill>
                  <a:schemeClr val="tx1"/>
                </a:solidFill>
                <a:latin typeface="メイリオ" panose="020B0604030504040204" pitchFamily="50" charset="-128"/>
                <a:ea typeface="メイリオ" panose="020B0604030504040204" pitchFamily="50" charset="-128"/>
              </a:rPr>
              <a:t>(</a:t>
            </a:r>
            <a:r>
              <a:rPr kumimoji="1" lang="ja-JP" altLang="en-US" sz="1100" b="1" dirty="0">
                <a:solidFill>
                  <a:schemeClr val="tx1"/>
                </a:solidFill>
                <a:latin typeface="メイリオ" panose="020B0604030504040204" pitchFamily="50" charset="-128"/>
                <a:ea typeface="メイリオ" panose="020B0604030504040204" pitchFamily="50" charset="-128"/>
              </a:rPr>
              <a:t>参加計</a:t>
            </a:r>
            <a:r>
              <a:rPr kumimoji="1" lang="en-US" altLang="ja-JP" sz="1100" b="1" dirty="0">
                <a:solidFill>
                  <a:schemeClr val="tx1"/>
                </a:solidFill>
                <a:latin typeface="メイリオ" panose="020B0604030504040204" pitchFamily="50" charset="-128"/>
                <a:ea typeface="メイリオ" panose="020B0604030504040204" pitchFamily="50" charset="-128"/>
              </a:rPr>
              <a:t>:7</a:t>
            </a:r>
            <a:r>
              <a:rPr kumimoji="1" lang="ja-JP" altLang="en-US" sz="1100" b="1" dirty="0">
                <a:solidFill>
                  <a:schemeClr val="tx1"/>
                </a:solidFill>
                <a:latin typeface="メイリオ" panose="020B0604030504040204" pitchFamily="50" charset="-128"/>
                <a:ea typeface="メイリオ" panose="020B0604030504040204" pitchFamily="50" charset="-128"/>
              </a:rPr>
              <a:t>団体</a:t>
            </a:r>
            <a:r>
              <a:rPr kumimoji="1" lang="en-US" altLang="ja-JP" sz="1100" b="1" dirty="0">
                <a:solidFill>
                  <a:schemeClr val="tx1"/>
                </a:solidFill>
                <a:latin typeface="メイリオ" panose="020B0604030504040204" pitchFamily="50" charset="-128"/>
                <a:ea typeface="メイリオ" panose="020B0604030504040204" pitchFamily="50" charset="-128"/>
              </a:rPr>
              <a:t>)</a:t>
            </a:r>
            <a:r>
              <a:rPr kumimoji="1" lang="ja-JP" altLang="en-US" sz="1100" b="1" dirty="0">
                <a:solidFill>
                  <a:schemeClr val="tx1"/>
                </a:solidFill>
                <a:latin typeface="メイリオ" panose="020B0604030504040204" pitchFamily="50" charset="-128"/>
                <a:ea typeface="メイリオ" panose="020B0604030504040204" pitchFamily="50" charset="-128"/>
              </a:rPr>
              <a:t>　　　　≪</a:t>
            </a:r>
            <a:r>
              <a:rPr lang="en-US" altLang="ja-JP" sz="1100" b="1" dirty="0">
                <a:solidFill>
                  <a:schemeClr val="tx1"/>
                </a:solidFill>
                <a:latin typeface="メイリオ" panose="020B0604030504040204" pitchFamily="50" charset="-128"/>
                <a:ea typeface="メイリオ" panose="020B0604030504040204" pitchFamily="50" charset="-128"/>
              </a:rPr>
              <a:t>2021</a:t>
            </a:r>
            <a:r>
              <a:rPr lang="ja-JP" altLang="ja-JP" sz="1100" b="1" dirty="0">
                <a:solidFill>
                  <a:schemeClr val="tx1"/>
                </a:solidFill>
                <a:latin typeface="メイリオ" panose="020B0604030504040204" pitchFamily="50" charset="-128"/>
                <a:ea typeface="メイリオ" panose="020B0604030504040204" pitchFamily="50" charset="-128"/>
              </a:rPr>
              <a:t>年から</a:t>
            </a:r>
            <a:r>
              <a:rPr lang="en-US" altLang="ja-JP" sz="1100" b="1" dirty="0">
                <a:solidFill>
                  <a:schemeClr val="tx1"/>
                </a:solidFill>
                <a:latin typeface="メイリオ" panose="020B0604030504040204" pitchFamily="50" charset="-128"/>
                <a:ea typeface="メイリオ" panose="020B0604030504040204" pitchFamily="50" charset="-128"/>
              </a:rPr>
              <a:t>2022</a:t>
            </a:r>
            <a:r>
              <a:rPr lang="ja-JP" altLang="ja-JP" sz="1100" b="1" dirty="0">
                <a:solidFill>
                  <a:schemeClr val="tx1"/>
                </a:solidFill>
                <a:latin typeface="メイリオ" panose="020B0604030504040204" pitchFamily="50" charset="-128"/>
                <a:ea typeface="メイリオ" panose="020B0604030504040204" pitchFamily="50" charset="-128"/>
              </a:rPr>
              <a:t>年にかけて実施し、今年も継続して取り組むプロジェクト</a:t>
            </a:r>
            <a:r>
              <a:rPr lang="ja-JP" altLang="en-US" sz="1100" b="1" dirty="0">
                <a:solidFill>
                  <a:schemeClr val="tx1"/>
                </a:solidFill>
                <a:latin typeface="メイリオ" panose="020B0604030504040204" pitchFamily="50" charset="-128"/>
                <a:ea typeface="メイリオ" panose="020B0604030504040204" pitchFamily="50" charset="-128"/>
              </a:rPr>
              <a:t>≫　　　　　　　　　　　　　　　　　　　　　　　　　　●新宿区ウオーキング協会　　　　　　　　　　　　　　　　　　　　　　                           ●新宿</a:t>
            </a:r>
            <a:r>
              <a:rPr lang="en-US" altLang="ja-JP" sz="1100" b="1" dirty="0">
                <a:solidFill>
                  <a:schemeClr val="tx1"/>
                </a:solidFill>
                <a:latin typeface="メイリオ" panose="020B0604030504040204" pitchFamily="50" charset="-128"/>
                <a:ea typeface="メイリオ" panose="020B0604030504040204" pitchFamily="50" charset="-128"/>
              </a:rPr>
              <a:t>NPO</a:t>
            </a:r>
            <a:r>
              <a:rPr lang="ja-JP" altLang="en-US" sz="1100" b="1" dirty="0">
                <a:solidFill>
                  <a:schemeClr val="tx1"/>
                </a:solidFill>
                <a:latin typeface="メイリオ" panose="020B0604030504040204" pitchFamily="50" charset="-128"/>
                <a:ea typeface="メイリオ" panose="020B0604030504040204" pitchFamily="50" charset="-128"/>
              </a:rPr>
              <a:t>ネットワーク協議会</a:t>
            </a:r>
            <a:r>
              <a:rPr lang="en-US" altLang="ja-JP" sz="1100" b="1" dirty="0">
                <a:solidFill>
                  <a:schemeClr val="tx1"/>
                </a:solidFill>
                <a:latin typeface="メイリオ" panose="020B0604030504040204" pitchFamily="50" charset="-128"/>
                <a:ea typeface="メイリオ" panose="020B0604030504040204" pitchFamily="50" charset="-128"/>
              </a:rPr>
              <a:t>                        </a:t>
            </a:r>
            <a:r>
              <a:rPr lang="ja-JP" altLang="en-US" sz="1100" b="1" dirty="0">
                <a:solidFill>
                  <a:schemeClr val="tx1"/>
                </a:solidFill>
                <a:latin typeface="メイリオ" panose="020B0604030504040204" pitchFamily="50" charset="-128"/>
                <a:ea typeface="メイリオ" panose="020B0604030504040204" pitchFamily="50" charset="-128"/>
              </a:rPr>
              <a:t>●粋なまちづくり倶楽部</a:t>
            </a:r>
            <a:endParaRPr lang="en-US" altLang="ja-JP" sz="1100" b="1" dirty="0">
              <a:solidFill>
                <a:schemeClr val="tx1"/>
              </a:solidFill>
              <a:latin typeface="メイリオ" panose="020B0604030504040204" pitchFamily="50" charset="-128"/>
              <a:ea typeface="メイリオ" panose="020B0604030504040204" pitchFamily="50" charset="-128"/>
            </a:endParaRPr>
          </a:p>
          <a:p>
            <a:pPr>
              <a:spcBef>
                <a:spcPts val="0"/>
              </a:spcBef>
              <a:spcAft>
                <a:spcPts val="600"/>
              </a:spcAft>
            </a:pPr>
            <a:r>
              <a:rPr lang="ja-JP" altLang="en-US" sz="1050" b="1" dirty="0">
                <a:solidFill>
                  <a:schemeClr val="tx1"/>
                </a:solidFill>
                <a:latin typeface="メイリオ" panose="020B0604030504040204" pitchFamily="50" charset="-128"/>
                <a:ea typeface="メイリオ" panose="020B0604030504040204" pitchFamily="50" charset="-128"/>
              </a:rPr>
              <a:t>　</a:t>
            </a:r>
            <a:endParaRPr kumimoji="1" lang="en-US" altLang="ja-JP" sz="1050" b="1"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8E167537-586A-40CC-EC12-54D172E51D36}"/>
              </a:ext>
            </a:extLst>
          </p:cNvPr>
          <p:cNvSpPr txBox="1"/>
          <p:nvPr/>
        </p:nvSpPr>
        <p:spPr>
          <a:xfrm>
            <a:off x="122828" y="9101339"/>
            <a:ext cx="7343487" cy="882318"/>
          </a:xfrm>
          <a:prstGeom prst="rect">
            <a:avLst/>
          </a:prstGeom>
          <a:noFill/>
          <a:ln>
            <a:noFill/>
            <a:prstDash val="sysDot"/>
          </a:ln>
        </p:spPr>
        <p:txBody>
          <a:bodyPr wrap="square">
            <a:noAutofit/>
          </a:bodyPr>
          <a:lstStyle/>
          <a:p>
            <a:pPr>
              <a:spcBef>
                <a:spcPts val="600"/>
              </a:spcBef>
            </a:pPr>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選考委員会賞</a:t>
            </a:r>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「災害復興支援プラットフォーム」一般社団法人 新宿</a:t>
            </a:r>
            <a:r>
              <a:rPr lang="en-US" altLang="ja-JP" sz="1200" b="1" dirty="0">
                <a:solidFill>
                  <a:srgbClr val="FF0000"/>
                </a:solidFill>
                <a:latin typeface="メイリオ" panose="020B0604030504040204" pitchFamily="50" charset="-128"/>
                <a:ea typeface="メイリオ" panose="020B0604030504040204" pitchFamily="50" charset="-128"/>
              </a:rPr>
              <a:t>NPO</a:t>
            </a:r>
            <a:r>
              <a:rPr lang="ja-JP" altLang="en-US" sz="1200" b="1" dirty="0">
                <a:solidFill>
                  <a:srgbClr val="FF0000"/>
                </a:solidFill>
                <a:latin typeface="メイリオ" panose="020B0604030504040204" pitchFamily="50" charset="-128"/>
                <a:ea typeface="メイリオ" panose="020B0604030504040204" pitchFamily="50" charset="-128"/>
              </a:rPr>
              <a:t>ネットワーク協議会</a:t>
            </a:r>
            <a:r>
              <a:rPr lang="en-US" altLang="ja-JP" sz="1200" b="1" dirty="0">
                <a:solidFill>
                  <a:srgbClr val="FF0000"/>
                </a:solidFill>
                <a:latin typeface="メイリオ" panose="020B0604030504040204" pitchFamily="50" charset="-128"/>
                <a:ea typeface="メイリオ" panose="020B0604030504040204" pitchFamily="50" charset="-128"/>
              </a:rPr>
              <a:t>)</a:t>
            </a:r>
          </a:p>
          <a:p>
            <a:pPr>
              <a:spcBef>
                <a:spcPts val="600"/>
              </a:spcBef>
            </a:pPr>
            <a:endParaRPr lang="en-US" altLang="ja-JP" sz="12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30D07295-8870-EAD2-7B5F-DAD640927E0A}"/>
              </a:ext>
            </a:extLst>
          </p:cNvPr>
          <p:cNvSpPr txBox="1"/>
          <p:nvPr/>
        </p:nvSpPr>
        <p:spPr>
          <a:xfrm>
            <a:off x="129243" y="6607154"/>
            <a:ext cx="7281585" cy="2161188"/>
          </a:xfrm>
          <a:prstGeom prst="rect">
            <a:avLst/>
          </a:prstGeom>
          <a:noFill/>
          <a:ln>
            <a:noFill/>
            <a:prstDash val="sysDot"/>
          </a:ln>
        </p:spPr>
        <p:txBody>
          <a:bodyPr wrap="square">
            <a:noAutofit/>
          </a:bodyPr>
          <a:lstStyle/>
          <a:p>
            <a:pPr>
              <a:spcBef>
                <a:spcPts val="600"/>
              </a:spcBef>
            </a:pPr>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大賞＋副賞</a:t>
            </a:r>
            <a:r>
              <a:rPr lang="en-US" altLang="ja-JP" sz="1200" b="1" dirty="0">
                <a:solidFill>
                  <a:srgbClr val="FF0000"/>
                </a:solidFill>
                <a:latin typeface="メイリオ" panose="020B0604030504040204" pitchFamily="50" charset="-128"/>
                <a:ea typeface="メイリオ" panose="020B0604030504040204" pitchFamily="50" charset="-128"/>
              </a:rPr>
              <a:t>10</a:t>
            </a:r>
            <a:r>
              <a:rPr lang="ja-JP" altLang="en-US" sz="1200" b="1" dirty="0">
                <a:solidFill>
                  <a:srgbClr val="FF0000"/>
                </a:solidFill>
                <a:latin typeface="メイリオ" panose="020B0604030504040204" pitchFamily="50" charset="-128"/>
                <a:ea typeface="メイリオ" panose="020B0604030504040204" pitchFamily="50" charset="-128"/>
              </a:rPr>
              <a:t>万円</a:t>
            </a:r>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「未来に踏み出させる最初の一歩」プロジェクト：</a:t>
            </a:r>
            <a:r>
              <a:rPr lang="en-US" altLang="ja-JP" sz="1200" b="1" dirty="0" err="1">
                <a:solidFill>
                  <a:srgbClr val="FF0000"/>
                </a:solidFill>
                <a:latin typeface="メイリオ" panose="020B0604030504040204" pitchFamily="50" charset="-128"/>
                <a:ea typeface="メイリオ" panose="020B0604030504040204" pitchFamily="50" charset="-128"/>
              </a:rPr>
              <a:t>FirstStep</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145F5BE4-C316-9971-C25B-E58A95B99C2D}"/>
              </a:ext>
            </a:extLst>
          </p:cNvPr>
          <p:cNvSpPr txBox="1"/>
          <p:nvPr/>
        </p:nvSpPr>
        <p:spPr>
          <a:xfrm>
            <a:off x="250907" y="9907043"/>
            <a:ext cx="7113771" cy="684754"/>
          </a:xfrm>
          <a:prstGeom prst="rect">
            <a:avLst/>
          </a:prstGeom>
          <a:solidFill>
            <a:srgbClr val="FFFF00"/>
          </a:solidFill>
          <a:ln>
            <a:solidFill>
              <a:schemeClr val="bg1"/>
            </a:solidFill>
            <a:prstDash val="sysDot"/>
          </a:ln>
        </p:spPr>
        <p:txBody>
          <a:bodyPr wrap="square">
            <a:noAutofit/>
          </a:bodyPr>
          <a:lstStyle/>
          <a:p>
            <a:pPr>
              <a:spcBef>
                <a:spcPts val="0"/>
              </a:spcBef>
            </a:pPr>
            <a:r>
              <a:rPr lang="en-US" altLang="ja-JP" sz="1200" b="1" dirty="0">
                <a:solidFill>
                  <a:srgbClr val="FF0000"/>
                </a:solidFill>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【2024</a:t>
            </a:r>
            <a:r>
              <a:rPr lang="ja-JP" altLang="en-US" sz="1200" b="1" dirty="0">
                <a:latin typeface="メイリオ" panose="020B0604030504040204" pitchFamily="50" charset="-128"/>
                <a:ea typeface="メイリオ" panose="020B0604030504040204" pitchFamily="50" charset="-128"/>
              </a:rPr>
              <a:t>年度</a:t>
            </a:r>
            <a:r>
              <a:rPr lang="en-US" altLang="ja-JP" sz="1200" b="1" dirty="0">
                <a:latin typeface="メイリオ" panose="020B0604030504040204" pitchFamily="50" charset="-128"/>
                <a:ea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rPr>
              <a:t>ロングランフェスタ</a:t>
            </a:r>
            <a:r>
              <a:rPr lang="en-US" altLang="ja-JP" sz="1200" b="1" dirty="0">
                <a:latin typeface="メイリオ" panose="020B0604030504040204" pitchFamily="50" charset="-128"/>
                <a:ea typeface="メイリオ" panose="020B0604030504040204" pitchFamily="50" charset="-128"/>
              </a:rPr>
              <a:t>2024@</a:t>
            </a:r>
            <a:r>
              <a:rPr lang="ja-JP" altLang="en-US" sz="1200" b="1" dirty="0">
                <a:latin typeface="メイリオ" panose="020B0604030504040204" pitchFamily="50" charset="-128"/>
                <a:ea typeface="メイリオ" panose="020B0604030504040204" pitchFamily="50" charset="-128"/>
              </a:rPr>
              <a:t>新宿</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開催のご案内</a:t>
            </a:r>
            <a:r>
              <a:rPr lang="en-US" altLang="ja-JP" sz="1200" b="1" dirty="0">
                <a:latin typeface="メイリオ" panose="020B0604030504040204" pitchFamily="50" charset="-128"/>
                <a:ea typeface="メイリオ" panose="020B0604030504040204" pitchFamily="50" charset="-128"/>
              </a:rPr>
              <a:t>】</a:t>
            </a:r>
          </a:p>
          <a:p>
            <a:pPr>
              <a:spcBef>
                <a:spcPts val="0"/>
              </a:spcBef>
            </a:pPr>
            <a:r>
              <a:rPr lang="ja-JP" altLang="en-US" sz="1200" dirty="0">
                <a:latin typeface="メイリオ" panose="020B0604030504040204" pitchFamily="50" charset="-128"/>
                <a:ea typeface="メイリオ" panose="020B0604030504040204" pitchFamily="50" charset="-128"/>
              </a:rPr>
              <a:t>　　本年度の</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ロングランフェスタは</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日よりエントリーを受付けています。また、</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月下旬に</a:t>
            </a:r>
            <a:endParaRPr lang="en-US" altLang="ja-JP" sz="1200" dirty="0">
              <a:latin typeface="メイリオ" panose="020B0604030504040204" pitchFamily="50" charset="-128"/>
              <a:ea typeface="メイリオ" panose="020B0604030504040204" pitchFamily="50" charset="-128"/>
            </a:endParaRPr>
          </a:p>
          <a:p>
            <a:pPr>
              <a:spcBef>
                <a:spcPts val="0"/>
              </a:spcBef>
            </a:pPr>
            <a:r>
              <a:rPr lang="ja-JP" altLang="en-US" sz="1200" dirty="0">
                <a:latin typeface="メイリオ" panose="020B0604030504040204" pitchFamily="50" charset="-128"/>
                <a:ea typeface="メイリオ" panose="020B0604030504040204" pitchFamily="50" charset="-128"/>
              </a:rPr>
              <a:t>　は説明会を開催する予定です。詳細は特別サイトにてご確認ください。</a:t>
            </a:r>
          </a:p>
        </p:txBody>
      </p:sp>
      <p:sp>
        <p:nvSpPr>
          <p:cNvPr id="24" name="テキスト ボックス 23">
            <a:extLst>
              <a:ext uri="{FF2B5EF4-FFF2-40B4-BE49-F238E27FC236}">
                <a16:creationId xmlns:a16="http://schemas.microsoft.com/office/drawing/2014/main" id="{47CD701E-DDC0-6F70-7FF5-2266E38E078A}"/>
              </a:ext>
            </a:extLst>
          </p:cNvPr>
          <p:cNvSpPr txBox="1"/>
          <p:nvPr/>
        </p:nvSpPr>
        <p:spPr>
          <a:xfrm>
            <a:off x="164671" y="6836039"/>
            <a:ext cx="7309042" cy="1073896"/>
          </a:xfrm>
          <a:prstGeom prst="rect">
            <a:avLst/>
          </a:prstGeom>
          <a:noFill/>
          <a:ln>
            <a:noFill/>
            <a:prstDash val="sysDot"/>
          </a:ln>
        </p:spPr>
        <p:txBody>
          <a:bodyPr wrap="square">
            <a:noAutofit/>
          </a:bodyPr>
          <a:lstStyle/>
          <a:p>
            <a:pPr>
              <a:spcBef>
                <a:spcPts val="600"/>
              </a:spcBef>
            </a:pPr>
            <a:r>
              <a:rPr lang="en-US" altLang="ja-JP" sz="1200" b="1" dirty="0">
                <a:latin typeface="ＭＳ Ｐ明朝" panose="02020600040205080304" pitchFamily="18" charset="-128"/>
                <a:ea typeface="ＭＳ Ｐ明朝" panose="02020600040205080304" pitchFamily="18" charset="-128"/>
              </a:rPr>
              <a:t>【</a:t>
            </a:r>
            <a:r>
              <a:rPr lang="ja-JP" altLang="en-US" sz="1200" dirty="0">
                <a:latin typeface="メイリオ" panose="020B0604030504040204" pitchFamily="50" charset="-128"/>
                <a:ea typeface="メイリオ" panose="020B0604030504040204" pitchFamily="50" charset="-128"/>
              </a:rPr>
              <a:t>選考委員会コメント</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メイリオ" panose="020B0604030504040204" pitchFamily="50" charset="-128"/>
                <a:ea typeface="メイリオ" panose="020B0604030504040204" pitchFamily="50" charset="-128"/>
              </a:rPr>
              <a:t>任意団体の活動で培ってきた「ひきこもり」支援に係るノウハウや対人関係を継承しようと設立した</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が、立ち上げ当初からさまざまな課題に直面し、その課題を解決するためにコ </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ンサルタントやプロボノの力を借りて運営基盤の再構築を図ったこと、さらに、人的ネットワークを駆使して行政を動かし地域の「ひきこもり」支援態勢を整えたことは</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運営のモデル・ケースになりうるものといえる。また、発表では活動が可視化されていて、紆余曲折を経て困難を乗り越えていく過程がよく理解できた。</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en-US" altLang="ja-JP" sz="1200" dirty="0">
                <a:latin typeface="メイリオ" panose="020B0604030504040204" pitchFamily="50" charset="-128"/>
                <a:ea typeface="メイリオ" panose="020B0604030504040204" pitchFamily="50" charset="-128"/>
              </a:rPr>
              <a:t>                                                                </a:t>
            </a:r>
            <a:endParaRPr lang="ja-JP" altLang="en-US" sz="1200" b="1" dirty="0">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B5F84AE7-2939-81B1-93D8-91AA16736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778" y="8140910"/>
            <a:ext cx="1279112" cy="912667"/>
          </a:xfrm>
          <a:prstGeom prst="rect">
            <a:avLst/>
          </a:prstGeom>
        </p:spPr>
      </p:pic>
      <p:pic>
        <p:nvPicPr>
          <p:cNvPr id="26" name="図 25">
            <a:extLst>
              <a:ext uri="{FF2B5EF4-FFF2-40B4-BE49-F238E27FC236}">
                <a16:creationId xmlns:a16="http://schemas.microsoft.com/office/drawing/2014/main" id="{1A83770A-6A72-903B-3227-B8E90B10C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504" y="8130762"/>
            <a:ext cx="1411275" cy="917119"/>
          </a:xfrm>
          <a:prstGeom prst="rect">
            <a:avLst/>
          </a:prstGeom>
        </p:spPr>
      </p:pic>
      <p:sp>
        <p:nvSpPr>
          <p:cNvPr id="27" name="テキスト ボックス 1">
            <a:extLst>
              <a:ext uri="{FF2B5EF4-FFF2-40B4-BE49-F238E27FC236}">
                <a16:creationId xmlns:a16="http://schemas.microsoft.com/office/drawing/2014/main" id="{4BAC7E34-E09B-46B2-76E5-B5D835B5E44A}"/>
              </a:ext>
            </a:extLst>
          </p:cNvPr>
          <p:cNvSpPr txBox="1">
            <a:spLocks noChangeArrowheads="1"/>
          </p:cNvSpPr>
          <p:nvPr/>
        </p:nvSpPr>
        <p:spPr bwMode="auto">
          <a:xfrm>
            <a:off x="1596442" y="7882620"/>
            <a:ext cx="1770043" cy="244618"/>
          </a:xfrm>
          <a:prstGeom prst="rect">
            <a:avLst/>
          </a:prstGeom>
          <a:noFill/>
          <a:ln w="9525">
            <a:noFill/>
            <a:miter lim="800000"/>
            <a:headEnd/>
            <a:tailEnd/>
          </a:ln>
        </p:spPr>
        <p:txBody>
          <a:bodyPr wrap="square" lIns="59372" tIns="29686" rIns="59372" bIns="29686">
            <a:spAutoFit/>
          </a:bodyPr>
          <a:lstStyle/>
          <a:p>
            <a:pPr defTabSz="914400"/>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err="1">
                <a:latin typeface="メイリオ" panose="020B0604030504040204" pitchFamily="50" charset="-128"/>
                <a:ea typeface="メイリオ" panose="020B0604030504040204" pitchFamily="50" charset="-128"/>
                <a:cs typeface="メイリオ" panose="020B0604030504040204" pitchFamily="50" charset="-128"/>
              </a:rPr>
              <a:t>FirstStep</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37">
            <a:extLst>
              <a:ext uri="{FF2B5EF4-FFF2-40B4-BE49-F238E27FC236}">
                <a16:creationId xmlns:a16="http://schemas.microsoft.com/office/drawing/2014/main" id="{A9A5292F-6412-48AD-E825-9B8273AFC16A}"/>
              </a:ext>
            </a:extLst>
          </p:cNvPr>
          <p:cNvSpPr/>
          <p:nvPr/>
        </p:nvSpPr>
        <p:spPr>
          <a:xfrm>
            <a:off x="180512" y="9805847"/>
            <a:ext cx="7225933" cy="914400"/>
          </a:xfrm>
          <a:prstGeom prst="roundRect">
            <a:avLst/>
          </a:prstGeom>
          <a:noFill/>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 name="正方形/長方形 28">
            <a:extLst>
              <a:ext uri="{FF2B5EF4-FFF2-40B4-BE49-F238E27FC236}">
                <a16:creationId xmlns:a16="http://schemas.microsoft.com/office/drawing/2014/main" id="{CD4EAF75-2B1B-EE19-DFCC-E382401434DD}"/>
              </a:ext>
            </a:extLst>
          </p:cNvPr>
          <p:cNvSpPr/>
          <p:nvPr/>
        </p:nvSpPr>
        <p:spPr>
          <a:xfrm>
            <a:off x="219394" y="2066640"/>
            <a:ext cx="7016376" cy="369332"/>
          </a:xfrm>
          <a:prstGeom prst="rect">
            <a:avLst/>
          </a:prstGeom>
          <a:solidFill>
            <a:srgbClr val="FF66FF"/>
          </a:solidFill>
          <a:ln w="28575">
            <a:noFill/>
          </a:ln>
        </p:spPr>
        <p:txBody>
          <a:bodyPr wrap="square" anchor="ctr">
            <a:spAutoFit/>
            <a:scene3d>
              <a:camera prst="orthographicFront"/>
              <a:lightRig rig="soft" dir="tl">
                <a:rot lat="0" lon="0" rev="0"/>
              </a:lightRig>
            </a:scene3d>
            <a:sp3d contourW="25400" prstMaterial="matte">
              <a:contourClr>
                <a:schemeClr val="accent2">
                  <a:tint val="20000"/>
                </a:schemeClr>
              </a:contourClr>
            </a:sp3d>
          </a:bodyPr>
          <a:lstStyle/>
          <a:p>
            <a:pPr defTabSz="1036930" fontAlgn="auto">
              <a:spcBef>
                <a:spcPts val="0"/>
              </a:spcBef>
              <a:spcAft>
                <a:spcPts val="0"/>
              </a:spcAft>
              <a:defRPr/>
            </a:pP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   3</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月</a:t>
            </a: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9</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日</a:t>
            </a: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土</a:t>
            </a: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a:t>
            </a: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10</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日</a:t>
            </a: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日</a:t>
            </a: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 </a:t>
            </a:r>
            <a:r>
              <a:rPr lang="en-US" altLang="ja-JP" sz="1800" b="1" spc="50" dirty="0">
                <a:ln w="11430">
                  <a:noFill/>
                </a:ln>
                <a:solidFill>
                  <a:schemeClr val="bg1"/>
                </a:solidFill>
                <a:latin typeface="Arial" panose="020B0604020202020204" pitchFamily="34" charset="0"/>
                <a:ea typeface="+mn-ea"/>
                <a:cs typeface="Arial" panose="020B0604020202020204" pitchFamily="34" charset="0"/>
              </a:rPr>
              <a:t>『 </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NPO</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まつり</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2023@</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新宿</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開催しました！</a:t>
            </a:r>
          </a:p>
        </p:txBody>
      </p:sp>
      <p:sp>
        <p:nvSpPr>
          <p:cNvPr id="30" name="正方形/長方形 29">
            <a:extLst>
              <a:ext uri="{FF2B5EF4-FFF2-40B4-BE49-F238E27FC236}">
                <a16:creationId xmlns:a16="http://schemas.microsoft.com/office/drawing/2014/main" id="{F5D36F44-9644-28CB-0EB0-5DF34C42DFA3}"/>
              </a:ext>
            </a:extLst>
          </p:cNvPr>
          <p:cNvSpPr/>
          <p:nvPr/>
        </p:nvSpPr>
        <p:spPr>
          <a:xfrm>
            <a:off x="222486" y="3171493"/>
            <a:ext cx="7149476" cy="369332"/>
          </a:xfrm>
          <a:prstGeom prst="rect">
            <a:avLst/>
          </a:prstGeom>
          <a:solidFill>
            <a:srgbClr val="FF66FF"/>
          </a:solidFill>
          <a:ln w="28575">
            <a:noFill/>
          </a:ln>
        </p:spPr>
        <p:txBody>
          <a:bodyPr wrap="square" anchor="ctr">
            <a:spAutoFit/>
            <a:scene3d>
              <a:camera prst="orthographicFront"/>
              <a:lightRig rig="soft" dir="tl">
                <a:rot lat="0" lon="0" rev="0"/>
              </a:lightRig>
            </a:scene3d>
            <a:sp3d contourW="25400" prstMaterial="matte">
              <a:contourClr>
                <a:schemeClr val="accent2">
                  <a:tint val="20000"/>
                </a:schemeClr>
              </a:contourClr>
            </a:sp3d>
          </a:bodyPr>
          <a:lstStyle/>
          <a:p>
            <a:pPr defTabSz="1036930" fontAlgn="auto">
              <a:spcBef>
                <a:spcPts val="0"/>
              </a:spcBef>
              <a:spcAft>
                <a:spcPts val="0"/>
              </a:spcAft>
              <a:defRPr/>
            </a:pP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　</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『NPO</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ロングランフェスタ</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新宿</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a:t>
            </a:r>
            <a:r>
              <a:rPr lang="ja-JP" altLang="en-US" sz="1800" b="1" spc="50" dirty="0">
                <a:ln w="11430">
                  <a:noFill/>
                </a:ln>
                <a:solidFill>
                  <a:schemeClr val="bg1"/>
                </a:solidFill>
                <a:latin typeface="Arial" panose="020B0604020202020204" pitchFamily="34" charset="0"/>
                <a:ea typeface="+mn-ea"/>
                <a:cs typeface="Arial" panose="020B0604020202020204" pitchFamily="34" charset="0"/>
              </a:rPr>
              <a:t>　活動報告会・表彰コンテスト</a:t>
            </a:r>
            <a:endPar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endParaRPr>
          </a:p>
        </p:txBody>
      </p:sp>
      <p:sp>
        <p:nvSpPr>
          <p:cNvPr id="31" name="テキスト ボックス 30">
            <a:extLst>
              <a:ext uri="{FF2B5EF4-FFF2-40B4-BE49-F238E27FC236}">
                <a16:creationId xmlns:a16="http://schemas.microsoft.com/office/drawing/2014/main" id="{849C4A5C-A1ED-8A9F-7BB2-C27B86DD97DF}"/>
              </a:ext>
            </a:extLst>
          </p:cNvPr>
          <p:cNvSpPr txBox="1"/>
          <p:nvPr/>
        </p:nvSpPr>
        <p:spPr>
          <a:xfrm>
            <a:off x="185081" y="9289219"/>
            <a:ext cx="7241775" cy="1073896"/>
          </a:xfrm>
          <a:prstGeom prst="rect">
            <a:avLst/>
          </a:prstGeom>
          <a:noFill/>
          <a:ln>
            <a:noFill/>
            <a:prstDash val="sysDot"/>
          </a:ln>
        </p:spPr>
        <p:txBody>
          <a:bodyPr wrap="square">
            <a:noAutofit/>
          </a:bodyPr>
          <a:lstStyle/>
          <a:p>
            <a:pPr>
              <a:spcBef>
                <a:spcPts val="600"/>
              </a:spcBef>
            </a:pPr>
            <a:r>
              <a:rPr lang="en-US" altLang="ja-JP" sz="1200" b="1" dirty="0">
                <a:latin typeface="ＭＳ Ｐ明朝" panose="02020600040205080304" pitchFamily="18" charset="-128"/>
                <a:ea typeface="ＭＳ Ｐ明朝" panose="02020600040205080304" pitchFamily="18" charset="-128"/>
              </a:rPr>
              <a:t>【</a:t>
            </a:r>
            <a:r>
              <a:rPr lang="ja-JP" altLang="en-US" sz="1200" dirty="0">
                <a:latin typeface="メイリオ" panose="020B0604030504040204" pitchFamily="50" charset="-128"/>
                <a:ea typeface="メイリオ" panose="020B0604030504040204" pitchFamily="50" charset="-128"/>
              </a:rPr>
              <a:t>選考委員会コメント</a:t>
            </a:r>
            <a:r>
              <a:rPr lang="en-US" altLang="ja-JP" sz="1200" dirty="0">
                <a:latin typeface="ＭＳ Ｐ明朝" panose="02020600040205080304" pitchFamily="18" charset="-128"/>
                <a:ea typeface="ＭＳ Ｐ明朝" panose="02020600040205080304" pitchFamily="18" charset="-128"/>
              </a:rPr>
              <a:t>】</a:t>
            </a:r>
            <a:r>
              <a:rPr lang="ja-JP" altLang="en-US" sz="1200" dirty="0">
                <a:latin typeface="メイリオ" panose="020B0604030504040204" pitchFamily="50" charset="-128"/>
                <a:ea typeface="メイリオ" panose="020B0604030504040204" pitchFamily="50" charset="-128"/>
              </a:rPr>
              <a:t>「防災といえば避難訓練」という発送を転換し、「防災への備えは自分事」と捉え、自らのサバイバルを考える一助としてワークショップを開催し、町会の人々はじめ、防災に関心のある市民や教育機関・行政担当者を巻き込んだ自助・共助・公助の連携を考える上で意義深い。</a:t>
            </a:r>
            <a:endParaRPr lang="en-US" altLang="ja-JP" sz="1200" dirty="0">
              <a:latin typeface="メイリオ" panose="020B0604030504040204" pitchFamily="50" charset="-128"/>
              <a:ea typeface="メイリオ" panose="020B0604030504040204" pitchFamily="50" charset="-128"/>
            </a:endParaRPr>
          </a:p>
        </p:txBody>
      </p:sp>
      <p:sp>
        <p:nvSpPr>
          <p:cNvPr id="32" name="テキスト ボックス 1">
            <a:extLst>
              <a:ext uri="{FF2B5EF4-FFF2-40B4-BE49-F238E27FC236}">
                <a16:creationId xmlns:a16="http://schemas.microsoft.com/office/drawing/2014/main" id="{29E867C1-1BC1-0089-46A0-6DDD1B22F894}"/>
              </a:ext>
            </a:extLst>
          </p:cNvPr>
          <p:cNvSpPr txBox="1">
            <a:spLocks noChangeArrowheads="1"/>
          </p:cNvSpPr>
          <p:nvPr/>
        </p:nvSpPr>
        <p:spPr bwMode="auto">
          <a:xfrm>
            <a:off x="4266294" y="7864146"/>
            <a:ext cx="2969476" cy="244618"/>
          </a:xfrm>
          <a:prstGeom prst="rect">
            <a:avLst/>
          </a:prstGeom>
          <a:noFill/>
          <a:ln w="9525">
            <a:noFill/>
            <a:miter lim="800000"/>
            <a:headEnd/>
            <a:tailEnd/>
          </a:ln>
        </p:spPr>
        <p:txBody>
          <a:bodyPr wrap="square" lIns="59372" tIns="29686" rIns="59372" bIns="29686">
            <a:spAutoFit/>
          </a:bodyPr>
          <a:lstStyle/>
          <a:p>
            <a:pPr defTabSz="914400"/>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新宿</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ネットワーク協議会</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3" name="図 32">
            <a:extLst>
              <a:ext uri="{FF2B5EF4-FFF2-40B4-BE49-F238E27FC236}">
                <a16:creationId xmlns:a16="http://schemas.microsoft.com/office/drawing/2014/main" id="{594645F9-CCFD-906E-D3DC-31DF1E71A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6879" y="8108763"/>
            <a:ext cx="1151617" cy="939117"/>
          </a:xfrm>
          <a:prstGeom prst="rect">
            <a:avLst/>
          </a:prstGeom>
        </p:spPr>
      </p:pic>
      <p:pic>
        <p:nvPicPr>
          <p:cNvPr id="34" name="図 33">
            <a:extLst>
              <a:ext uri="{FF2B5EF4-FFF2-40B4-BE49-F238E27FC236}">
                <a16:creationId xmlns:a16="http://schemas.microsoft.com/office/drawing/2014/main" id="{8D830D46-2180-5234-5600-7FCA8DD4EC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064" y="8140911"/>
            <a:ext cx="1354254" cy="912666"/>
          </a:xfrm>
          <a:prstGeom prst="rect">
            <a:avLst/>
          </a:prstGeom>
        </p:spPr>
      </p:pic>
      <p:sp>
        <p:nvSpPr>
          <p:cNvPr id="35" name="テキスト ボックス 34">
            <a:extLst>
              <a:ext uri="{FF2B5EF4-FFF2-40B4-BE49-F238E27FC236}">
                <a16:creationId xmlns:a16="http://schemas.microsoft.com/office/drawing/2014/main" id="{0B19446F-1463-3353-3C9A-7144F3A80131}"/>
              </a:ext>
            </a:extLst>
          </p:cNvPr>
          <p:cNvSpPr txBox="1"/>
          <p:nvPr/>
        </p:nvSpPr>
        <p:spPr>
          <a:xfrm>
            <a:off x="36215" y="4549991"/>
            <a:ext cx="7302163" cy="276999"/>
          </a:xfrm>
          <a:prstGeom prst="rect">
            <a:avLst/>
          </a:prstGeom>
          <a:noFill/>
        </p:spPr>
        <p:txBody>
          <a:bodyPr wrap="square">
            <a:spAutoFit/>
          </a:bodyPr>
          <a:lstStyle/>
          <a:p>
            <a:pPr>
              <a:spcBef>
                <a:spcPts val="0"/>
              </a:spcBef>
            </a:pP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エントリー部門　主な団体</a:t>
            </a:r>
            <a:r>
              <a:rPr lang="en-US" altLang="ja-JP" sz="1200" b="1"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4217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ã11æè±ã¤ã©ã¹ãç¡æãã®ç»åæ¤ç´¢çµæ">
            <a:extLst>
              <a:ext uri="{FF2B5EF4-FFF2-40B4-BE49-F238E27FC236}">
                <a16:creationId xmlns:a16="http://schemas.microsoft.com/office/drawing/2014/main" id="{D369FCA9-564A-DC64-FCB5-59586D39F578}"/>
              </a:ext>
            </a:extLst>
          </p:cNvPr>
          <p:cNvSpPr>
            <a:spLocks noChangeAspect="1" noChangeArrowheads="1"/>
          </p:cNvSpPr>
          <p:nvPr/>
        </p:nvSpPr>
        <p:spPr bwMode="auto">
          <a:xfrm>
            <a:off x="155575" y="-2433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タイトル 1">
            <a:extLst>
              <a:ext uri="{FF2B5EF4-FFF2-40B4-BE49-F238E27FC236}">
                <a16:creationId xmlns:a16="http://schemas.microsoft.com/office/drawing/2014/main" id="{CDF20B16-920C-C540-4F06-06AB373F2FDE}"/>
              </a:ext>
            </a:extLst>
          </p:cNvPr>
          <p:cNvSpPr txBox="1">
            <a:spLocks/>
          </p:cNvSpPr>
          <p:nvPr/>
        </p:nvSpPr>
        <p:spPr bwMode="auto">
          <a:xfrm>
            <a:off x="-50388" y="10327358"/>
            <a:ext cx="358363" cy="302973"/>
          </a:xfrm>
          <a:prstGeom prst="rect">
            <a:avLst/>
          </a:prstGeom>
          <a:noFill/>
          <a:ln w="9525">
            <a:noFill/>
            <a:miter lim="800000"/>
            <a:headEnd/>
            <a:tailEnd/>
          </a:ln>
        </p:spPr>
        <p:txBody>
          <a:bodyPr lIns="103693" tIns="51846" rIns="103693" bIns="51846" anchor="ctr"/>
          <a:lstStyle/>
          <a:p>
            <a:pPr algn="ctr"/>
            <a:r>
              <a:rPr lang="en-US" altLang="ja-JP" sz="1100" dirty="0">
                <a:latin typeface="07やさしさゴシックボールド"/>
                <a:ea typeface="07やさしさゴシックボールド"/>
                <a:cs typeface="Aharoni" pitchFamily="2" charset="-79"/>
              </a:rPr>
              <a:t>2</a:t>
            </a:r>
          </a:p>
        </p:txBody>
      </p:sp>
      <p:sp>
        <p:nvSpPr>
          <p:cNvPr id="6" name="AutoShape 2" descr="ã11æè±ã¤ã©ã¹ãç¡æãã®ç»åæ¤ç´¢çµæ">
            <a:extLst>
              <a:ext uri="{FF2B5EF4-FFF2-40B4-BE49-F238E27FC236}">
                <a16:creationId xmlns:a16="http://schemas.microsoft.com/office/drawing/2014/main" id="{CB59FEC6-FD33-68E9-BCDD-10F9527420D7}"/>
              </a:ext>
            </a:extLst>
          </p:cNvPr>
          <p:cNvSpPr>
            <a:spLocks noChangeAspect="1" noChangeArrowheads="1"/>
          </p:cNvSpPr>
          <p:nvPr/>
        </p:nvSpPr>
        <p:spPr bwMode="auto">
          <a:xfrm>
            <a:off x="155575" y="-2433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2" descr="クリックすると新しいウィンドウで開きます">
            <a:extLst>
              <a:ext uri="{FF2B5EF4-FFF2-40B4-BE49-F238E27FC236}">
                <a16:creationId xmlns:a16="http://schemas.microsoft.com/office/drawing/2014/main" id="{69DB0AEC-79DB-F329-6C13-964BA784ADBD}"/>
              </a:ext>
            </a:extLst>
          </p:cNvPr>
          <p:cNvSpPr>
            <a:spLocks noChangeAspect="1" noChangeArrowheads="1"/>
          </p:cNvSpPr>
          <p:nvPr/>
        </p:nvSpPr>
        <p:spPr bwMode="auto">
          <a:xfrm>
            <a:off x="-97713" y="175464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2" descr="クリックすると新しいウィンドウで開きます">
            <a:extLst>
              <a:ext uri="{FF2B5EF4-FFF2-40B4-BE49-F238E27FC236}">
                <a16:creationId xmlns:a16="http://schemas.microsoft.com/office/drawing/2014/main" id="{E961F068-E96A-0380-D1EF-03ED510F19EE}"/>
              </a:ext>
            </a:extLst>
          </p:cNvPr>
          <p:cNvSpPr>
            <a:spLocks noChangeAspect="1" noChangeArrowheads="1"/>
          </p:cNvSpPr>
          <p:nvPr/>
        </p:nvSpPr>
        <p:spPr bwMode="auto">
          <a:xfrm>
            <a:off x="-137656" y="51512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2" descr="クリックすると新しいウィンドウで開きます">
            <a:extLst>
              <a:ext uri="{FF2B5EF4-FFF2-40B4-BE49-F238E27FC236}">
                <a16:creationId xmlns:a16="http://schemas.microsoft.com/office/drawing/2014/main" id="{82A9A666-3B4A-B640-EA4D-9335D190B159}"/>
              </a:ext>
            </a:extLst>
          </p:cNvPr>
          <p:cNvSpPr>
            <a:spLocks noChangeAspect="1" noChangeArrowheads="1"/>
          </p:cNvSpPr>
          <p:nvPr/>
        </p:nvSpPr>
        <p:spPr bwMode="auto">
          <a:xfrm>
            <a:off x="-139140" y="33231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2" descr="クリックすると新しいウィンドウで開きます">
            <a:extLst>
              <a:ext uri="{FF2B5EF4-FFF2-40B4-BE49-F238E27FC236}">
                <a16:creationId xmlns:a16="http://schemas.microsoft.com/office/drawing/2014/main" id="{B39DCABE-7D70-8F4C-5D4F-E048292AF388}"/>
              </a:ext>
            </a:extLst>
          </p:cNvPr>
          <p:cNvSpPr>
            <a:spLocks noChangeAspect="1" noChangeArrowheads="1"/>
          </p:cNvSpPr>
          <p:nvPr/>
        </p:nvSpPr>
        <p:spPr bwMode="auto">
          <a:xfrm>
            <a:off x="-137656" y="51512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1" name="直線コネクタ 10">
            <a:extLst>
              <a:ext uri="{FF2B5EF4-FFF2-40B4-BE49-F238E27FC236}">
                <a16:creationId xmlns:a16="http://schemas.microsoft.com/office/drawing/2014/main" id="{A523B920-7673-B432-3653-FE4113BBF28E}"/>
              </a:ext>
            </a:extLst>
          </p:cNvPr>
          <p:cNvCxnSpPr>
            <a:cxnSpLocks/>
          </p:cNvCxnSpPr>
          <p:nvPr/>
        </p:nvCxnSpPr>
        <p:spPr>
          <a:xfrm>
            <a:off x="7457265" y="1699260"/>
            <a:ext cx="0" cy="65491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AutoShape 2" descr="クリックすると新しいウィンドウで開きます">
            <a:extLst>
              <a:ext uri="{FF2B5EF4-FFF2-40B4-BE49-F238E27FC236}">
                <a16:creationId xmlns:a16="http://schemas.microsoft.com/office/drawing/2014/main" id="{D12687E9-7B33-A4B0-B1AA-4DEFA1C2F7AA}"/>
              </a:ext>
            </a:extLst>
          </p:cNvPr>
          <p:cNvSpPr>
            <a:spLocks noChangeAspect="1" noChangeArrowheads="1"/>
          </p:cNvSpPr>
          <p:nvPr/>
        </p:nvSpPr>
        <p:spPr bwMode="auto">
          <a:xfrm>
            <a:off x="7244725" y="65061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2" descr="クリックすると新しいウィンドウで開きます">
            <a:extLst>
              <a:ext uri="{FF2B5EF4-FFF2-40B4-BE49-F238E27FC236}">
                <a16:creationId xmlns:a16="http://schemas.microsoft.com/office/drawing/2014/main" id="{07E8175B-969E-87CA-CDCF-40C91E512E33}"/>
              </a:ext>
            </a:extLst>
          </p:cNvPr>
          <p:cNvSpPr>
            <a:spLocks noChangeAspect="1" noChangeArrowheads="1"/>
          </p:cNvSpPr>
          <p:nvPr/>
        </p:nvSpPr>
        <p:spPr bwMode="auto">
          <a:xfrm>
            <a:off x="-137656" y="51512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2" descr="クリックすると新しいウィンドウで開きます">
            <a:extLst>
              <a:ext uri="{FF2B5EF4-FFF2-40B4-BE49-F238E27FC236}">
                <a16:creationId xmlns:a16="http://schemas.microsoft.com/office/drawing/2014/main" id="{054F3211-8439-C159-4ED2-85281A6FF723}"/>
              </a:ext>
            </a:extLst>
          </p:cNvPr>
          <p:cNvSpPr>
            <a:spLocks noChangeAspect="1" noChangeArrowheads="1"/>
          </p:cNvSpPr>
          <p:nvPr/>
        </p:nvSpPr>
        <p:spPr bwMode="auto">
          <a:xfrm>
            <a:off x="-139140" y="33231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タイトル 1">
            <a:extLst>
              <a:ext uri="{FF2B5EF4-FFF2-40B4-BE49-F238E27FC236}">
                <a16:creationId xmlns:a16="http://schemas.microsoft.com/office/drawing/2014/main" id="{B344C820-C0A5-C4D7-C328-C622406D1165}"/>
              </a:ext>
            </a:extLst>
          </p:cNvPr>
          <p:cNvSpPr txBox="1">
            <a:spLocks/>
          </p:cNvSpPr>
          <p:nvPr/>
        </p:nvSpPr>
        <p:spPr bwMode="auto">
          <a:xfrm>
            <a:off x="5629631" y="1172950"/>
            <a:ext cx="967007" cy="227591"/>
          </a:xfrm>
          <a:prstGeom prst="rect">
            <a:avLst/>
          </a:prstGeom>
          <a:noFill/>
          <a:ln w="9525">
            <a:noFill/>
            <a:miter lim="800000"/>
            <a:headEnd/>
            <a:tailEnd/>
          </a:ln>
        </p:spPr>
        <p:txBody>
          <a:bodyPr lIns="103693" tIns="51846" rIns="103693" bIns="51846"/>
          <a:lstStyle/>
          <a:p>
            <a:pPr algn="ctr" defTabSz="1042988"/>
            <a:r>
              <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給水ンク</a:t>
            </a:r>
          </a:p>
        </p:txBody>
      </p:sp>
      <p:sp>
        <p:nvSpPr>
          <p:cNvPr id="16" name="テキスト ボックス 15">
            <a:extLst>
              <a:ext uri="{FF2B5EF4-FFF2-40B4-BE49-F238E27FC236}">
                <a16:creationId xmlns:a16="http://schemas.microsoft.com/office/drawing/2014/main" id="{DCAA634C-D534-FBAB-FF63-AB8C6B195DDD}"/>
              </a:ext>
            </a:extLst>
          </p:cNvPr>
          <p:cNvSpPr txBox="1"/>
          <p:nvPr/>
        </p:nvSpPr>
        <p:spPr>
          <a:xfrm>
            <a:off x="136415" y="8098023"/>
            <a:ext cx="7320850" cy="2492990"/>
          </a:xfrm>
          <a:prstGeom prst="rect">
            <a:avLst/>
          </a:prstGeom>
          <a:noFill/>
          <a:ln>
            <a:noFill/>
            <a:prstDash val="sysDot"/>
          </a:ln>
        </p:spPr>
        <p:txBody>
          <a:bodyPr wrap="square" rtlCol="0">
            <a:spAutoFit/>
          </a:bodyPr>
          <a:lstStyle/>
          <a:p>
            <a:r>
              <a:rPr lang="ja-JP" altLang="en-US" sz="1200" b="1" dirty="0">
                <a:solidFill>
                  <a:srgbClr val="FF0000"/>
                </a:solidFill>
                <a:latin typeface="メイリオ" panose="020B0604030504040204" pitchFamily="50" charset="-128"/>
                <a:ea typeface="メイリオ" panose="020B0604030504040204" pitchFamily="50" charset="-128"/>
              </a:rPr>
              <a:t>◆</a:t>
            </a:r>
            <a:r>
              <a:rPr lang="en-US" altLang="ja-JP" sz="1200" b="1" dirty="0">
                <a:solidFill>
                  <a:srgbClr val="FF0000"/>
                </a:solidFill>
                <a:latin typeface="メイリオ" panose="020B0604030504040204" pitchFamily="50" charset="-128"/>
                <a:ea typeface="メイリオ" panose="020B0604030504040204" pitchFamily="50" charset="-128"/>
              </a:rPr>
              <a:t>NPO</a:t>
            </a:r>
            <a:r>
              <a:rPr lang="ja-JP" altLang="en-US" sz="1200" b="1" dirty="0">
                <a:solidFill>
                  <a:srgbClr val="FF0000"/>
                </a:solidFill>
                <a:latin typeface="メイリオ" panose="020B0604030504040204" pitchFamily="50" charset="-128"/>
                <a:ea typeface="メイリオ" panose="020B0604030504040204" pitchFamily="50" charset="-128"/>
              </a:rPr>
              <a:t>団体の活動紹介、ワークショップ・体験会他にも多くの方が参加しました。</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・新宿区ウオーキング協会</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工学院大学</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エキセントリック体操体験会</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・多言語多読</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多読体験会</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・戸塚町四丁目南町会</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地域猫のためのチャリティー・バザー</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・環境ベテランズファーム</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自転車発電機体験</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・森とでんえん倶楽部</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草笛体験</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・環建ネットワーク</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シニア向け</a:t>
            </a:r>
            <a:r>
              <a:rPr lang="en-US" altLang="ja-JP" sz="1200" b="1" dirty="0">
                <a:latin typeface="メイリオ" panose="020B0604030504040204" pitchFamily="50" charset="-128"/>
                <a:ea typeface="メイリオ" panose="020B0604030504040204" pitchFamily="50" charset="-128"/>
              </a:rPr>
              <a:t>PC</a:t>
            </a:r>
            <a:r>
              <a:rPr lang="ja-JP" altLang="en-US" sz="1200" b="1" dirty="0">
                <a:latin typeface="メイリオ" panose="020B0604030504040204" pitchFamily="50" charset="-128"/>
                <a:ea typeface="メイリオ" panose="020B0604030504040204" pitchFamily="50" charset="-128"/>
              </a:rPr>
              <a:t>相談会</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・健康心理教育実践センター</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ウェルビーイングの心理テスト</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・日本パステルアート協会</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パステルシャインアート体験</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・シャプラニール</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市民による海外協力の会</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多文化共生コミュニティスペース</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・新宿区危機管理課</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防災関連のお話</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・新宿消防団</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応急処置についてのお話</a:t>
            </a:r>
            <a:r>
              <a:rPr lang="en-US" altLang="ja-JP"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・クリアソン新宿</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スポーツを通じての地域貢献活動</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（パネル展示）</a:t>
            </a:r>
            <a:r>
              <a:rPr lang="ja-JP" altLang="en-US" sz="1050" b="1" dirty="0">
                <a:solidFill>
                  <a:srgbClr val="FF0000"/>
                </a:solidFill>
                <a:latin typeface="メイリオ" panose="020B0604030504040204" pitchFamily="50" charset="-128"/>
                <a:ea typeface="メイリオ" panose="020B0604030504040204" pitchFamily="50" charset="-128"/>
              </a:rPr>
              <a:t>　　　　　　</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8F7CC3C6-8542-8849-A876-8F9C9B3E7DE0}"/>
              </a:ext>
            </a:extLst>
          </p:cNvPr>
          <p:cNvSpPr txBox="1"/>
          <p:nvPr/>
        </p:nvSpPr>
        <p:spPr>
          <a:xfrm>
            <a:off x="207087" y="2024549"/>
            <a:ext cx="7152316" cy="1754326"/>
          </a:xfrm>
          <a:prstGeom prst="rect">
            <a:avLst/>
          </a:prstGeom>
          <a:noFill/>
          <a:ln>
            <a:solidFill>
              <a:srgbClr val="FF66FF"/>
            </a:solidFill>
            <a:prstDash val="sysDot"/>
          </a:ln>
        </p:spPr>
        <p:txBody>
          <a:bodyPr wrap="square" rtlCol="0">
            <a:spAutoFit/>
          </a:bodyPr>
          <a:lstStyle/>
          <a:p>
            <a:r>
              <a:rPr lang="ja-JP" altLang="en-US" sz="1200" b="1" dirty="0">
                <a:solidFill>
                  <a:srgbClr val="FF0000"/>
                </a:solidFill>
                <a:latin typeface="メイリオ" panose="020B0604030504040204" pitchFamily="50" charset="-128"/>
                <a:ea typeface="メイリオ" panose="020B0604030504040204" pitchFamily="50" charset="-128"/>
              </a:rPr>
              <a:t>◆食を通じての交流：福祉団体による販売ブースや模擬店も盛況でした！</a:t>
            </a:r>
            <a:endParaRPr lang="en-US" altLang="ja-JP" sz="1200" b="1" dirty="0">
              <a:solidFill>
                <a:srgbClr val="FF0000"/>
              </a:solidFill>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 </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 </a:t>
            </a:r>
            <a:endParaRPr lang="en-US" altLang="ja-JP" sz="1200" b="1" dirty="0">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F84760CD-ABE9-823A-9778-E94A00E1E0E4}"/>
              </a:ext>
            </a:extLst>
          </p:cNvPr>
          <p:cNvSpPr txBox="1"/>
          <p:nvPr/>
        </p:nvSpPr>
        <p:spPr>
          <a:xfrm>
            <a:off x="207087" y="3863685"/>
            <a:ext cx="7158377" cy="1977464"/>
          </a:xfrm>
          <a:prstGeom prst="rect">
            <a:avLst/>
          </a:prstGeom>
          <a:noFill/>
          <a:ln>
            <a:solidFill>
              <a:srgbClr val="FF66FF"/>
            </a:solidFill>
            <a:prstDash val="sysDot"/>
          </a:ln>
        </p:spPr>
        <p:txBody>
          <a:bodyPr wrap="square" rtlCol="0">
            <a:spAutoFit/>
          </a:bodyPr>
          <a:lstStyle/>
          <a:p>
            <a:r>
              <a:rPr lang="ja-JP" altLang="en-US" sz="1200" b="1" dirty="0">
                <a:solidFill>
                  <a:srgbClr val="FF0000"/>
                </a:solidFill>
                <a:latin typeface="メイリオ" panose="020B0604030504040204" pitchFamily="50" charset="-128"/>
                <a:ea typeface="メイリオ" panose="020B0604030504040204" pitchFamily="50" charset="-128"/>
              </a:rPr>
              <a:t>◆スポーツを通じての交流：パラスポーツ体験やチア体験などで盛り上がりました！</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　</a:t>
            </a:r>
            <a:endParaRPr lang="en-US" altLang="ja-JP"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　　　　　　　</a:t>
            </a:r>
            <a:endParaRPr lang="en-US" altLang="ja-JP" sz="8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r>
              <a:rPr lang="ja-JP" altLang="en-US" sz="1050" b="1" dirty="0">
                <a:solidFill>
                  <a:srgbClr val="FF0000"/>
                </a:solidFill>
                <a:latin typeface="メイリオ" panose="020B0604030504040204" pitchFamily="50" charset="-128"/>
                <a:ea typeface="メイリオ" panose="020B0604030504040204" pitchFamily="50" charset="-128"/>
              </a:rPr>
              <a:t>　　　　　　　　　　　　　　　</a:t>
            </a:r>
            <a:endParaRPr lang="en-US" altLang="ja-JP" sz="1050" dirty="0">
              <a:solidFill>
                <a:srgbClr val="FF0000"/>
              </a:solidFill>
              <a:latin typeface="メイリオ" panose="020B0604030504040204" pitchFamily="50" charset="-128"/>
              <a:ea typeface="メイリオ" panose="020B0604030504040204" pitchFamily="50" charset="-128"/>
            </a:endParaRPr>
          </a:p>
        </p:txBody>
      </p:sp>
      <p:sp>
        <p:nvSpPr>
          <p:cNvPr id="19" name="雲 18">
            <a:extLst>
              <a:ext uri="{FF2B5EF4-FFF2-40B4-BE49-F238E27FC236}">
                <a16:creationId xmlns:a16="http://schemas.microsoft.com/office/drawing/2014/main" id="{3FB26184-836A-A7EF-7EBB-6347BD84E7FD}"/>
              </a:ext>
            </a:extLst>
          </p:cNvPr>
          <p:cNvSpPr/>
          <p:nvPr/>
        </p:nvSpPr>
        <p:spPr>
          <a:xfrm>
            <a:off x="1962612" y="3644965"/>
            <a:ext cx="914400" cy="914400"/>
          </a:xfrm>
          <a:prstGeom prst="cloud">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雲 19">
            <a:extLst>
              <a:ext uri="{FF2B5EF4-FFF2-40B4-BE49-F238E27FC236}">
                <a16:creationId xmlns:a16="http://schemas.microsoft.com/office/drawing/2014/main" id="{96B50B47-2F6D-BC4E-DF9A-20DA31F54E95}"/>
              </a:ext>
            </a:extLst>
          </p:cNvPr>
          <p:cNvSpPr/>
          <p:nvPr/>
        </p:nvSpPr>
        <p:spPr>
          <a:xfrm>
            <a:off x="2027474" y="3891516"/>
            <a:ext cx="914400" cy="914400"/>
          </a:xfrm>
          <a:prstGeom prst="cloud">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テキスト ボックス 20">
            <a:extLst>
              <a:ext uri="{FF2B5EF4-FFF2-40B4-BE49-F238E27FC236}">
                <a16:creationId xmlns:a16="http://schemas.microsoft.com/office/drawing/2014/main" id="{3EF33ED3-F0FD-7616-B1FD-F514B8095E5A}"/>
              </a:ext>
            </a:extLst>
          </p:cNvPr>
          <p:cNvSpPr txBox="1"/>
          <p:nvPr/>
        </p:nvSpPr>
        <p:spPr>
          <a:xfrm>
            <a:off x="155575" y="774484"/>
            <a:ext cx="7301690" cy="1200329"/>
          </a:xfrm>
          <a:prstGeom prst="rect">
            <a:avLst/>
          </a:prstGeom>
          <a:noFill/>
          <a:ln>
            <a:noFill/>
          </a:ln>
        </p:spPr>
        <p:txBody>
          <a:bodyPr wrap="square">
            <a:spAutoFit/>
          </a:bodyPr>
          <a:lstStyle/>
          <a:p>
            <a:pPr>
              <a:spcBef>
                <a:spcPts val="0"/>
              </a:spcBef>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様々なイベントやワークショップを体験して、同じ想いでつながろう！</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をテーマに、</a:t>
            </a:r>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交流まつりを開催しました。当日は、晴天に恵まれ、小さなお子様を連れたファミリーの姿も多くみられました。屋上では、当センター主催のボランティア研修を経て参加した</a:t>
            </a:r>
            <a:r>
              <a:rPr lang="en-US" altLang="ja-JP" sz="1200" dirty="0">
                <a:latin typeface="メイリオ" panose="020B0604030504040204" pitchFamily="50" charset="-128"/>
                <a:ea typeface="メイリオ" panose="020B0604030504040204" pitchFamily="50" charset="-128"/>
              </a:rPr>
              <a:t>NPO</a:t>
            </a:r>
            <a:r>
              <a:rPr lang="ja-JP" altLang="en-US" sz="1200">
                <a:latin typeface="メイリオ" panose="020B0604030504040204" pitchFamily="50" charset="-128"/>
                <a:ea typeface="メイリオ" panose="020B0604030504040204" pitchFamily="50" charset="-128"/>
              </a:rPr>
              <a:t>団体に</a:t>
            </a:r>
            <a:r>
              <a:rPr lang="ja-JP" altLang="en-US" sz="1200" dirty="0">
                <a:latin typeface="メイリオ" panose="020B0604030504040204" pitchFamily="50" charset="-128"/>
                <a:ea typeface="メイリオ" panose="020B0604030504040204" pitchFamily="50" charset="-128"/>
              </a:rPr>
              <a:t>よる模擬店はじめ、福祉団体によるパンや洋菓子等の飲食部門も大人気でした。また、各団体が取り組んでいる社会貢献活動を活かした体験コーナーや、ワークショップにも多くの方々が参加しました。その結果、昨年を大きく上回る</a:t>
            </a:r>
            <a:r>
              <a:rPr lang="en-US" altLang="ja-JP" sz="1200" dirty="0">
                <a:latin typeface="メイリオ" panose="020B0604030504040204" pitchFamily="50" charset="-128"/>
                <a:ea typeface="メイリオ" panose="020B0604030504040204" pitchFamily="50" charset="-128"/>
              </a:rPr>
              <a:t>1,000</a:t>
            </a:r>
            <a:r>
              <a:rPr lang="ja-JP" altLang="en-US" sz="1200" dirty="0">
                <a:latin typeface="メイリオ" panose="020B0604030504040204" pitchFamily="50" charset="-128"/>
                <a:ea typeface="メイリオ" panose="020B0604030504040204" pitchFamily="50" charset="-128"/>
              </a:rPr>
              <a:t>人近い方々が来場されました！</a:t>
            </a:r>
            <a:endParaRPr lang="en-US" altLang="ja-JP" sz="1200" dirty="0">
              <a:latin typeface="メイリオ" panose="020B0604030504040204" pitchFamily="50" charset="-128"/>
              <a:ea typeface="メイリオ" panose="020B0604030504040204" pitchFamily="50" charset="-128"/>
            </a:endParaRPr>
          </a:p>
        </p:txBody>
      </p:sp>
      <p:sp>
        <p:nvSpPr>
          <p:cNvPr id="22" name="テキスト ボックス 1">
            <a:extLst>
              <a:ext uri="{FF2B5EF4-FFF2-40B4-BE49-F238E27FC236}">
                <a16:creationId xmlns:a16="http://schemas.microsoft.com/office/drawing/2014/main" id="{D47A6BC4-0894-89BD-9D5B-2997A68FB4C4}"/>
              </a:ext>
            </a:extLst>
          </p:cNvPr>
          <p:cNvSpPr txBox="1">
            <a:spLocks noChangeArrowheads="1"/>
          </p:cNvSpPr>
          <p:nvPr/>
        </p:nvSpPr>
        <p:spPr bwMode="auto">
          <a:xfrm>
            <a:off x="-178454" y="6489151"/>
            <a:ext cx="4196036" cy="383117"/>
          </a:xfrm>
          <a:prstGeom prst="rect">
            <a:avLst/>
          </a:prstGeom>
          <a:noFill/>
          <a:ln w="9525">
            <a:noFill/>
            <a:miter lim="800000"/>
            <a:headEnd/>
            <a:tailEnd/>
          </a:ln>
        </p:spPr>
        <p:txBody>
          <a:bodyPr wrap="square" lIns="59372" tIns="29686" rIns="59372" bIns="29686">
            <a:spAutoFit/>
          </a:bodyPr>
          <a:lstStyle/>
          <a:p>
            <a:pPr algn="ctr" defTabSz="914400"/>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虹色楽団 </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from </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おとなのバンド俱楽部</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ライブ・パフォーマンス</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1">
            <a:extLst>
              <a:ext uri="{FF2B5EF4-FFF2-40B4-BE49-F238E27FC236}">
                <a16:creationId xmlns:a16="http://schemas.microsoft.com/office/drawing/2014/main" id="{977AA3ED-2FCA-82C2-2A5C-96013F761775}"/>
              </a:ext>
            </a:extLst>
          </p:cNvPr>
          <p:cNvSpPr txBox="1">
            <a:spLocks noChangeArrowheads="1"/>
          </p:cNvSpPr>
          <p:nvPr/>
        </p:nvSpPr>
        <p:spPr bwMode="auto">
          <a:xfrm>
            <a:off x="582264" y="4144301"/>
            <a:ext cx="4196036" cy="367728"/>
          </a:xfrm>
          <a:prstGeom prst="rect">
            <a:avLst/>
          </a:prstGeom>
          <a:noFill/>
          <a:ln w="9525">
            <a:noFill/>
            <a:miter lim="800000"/>
            <a:headEnd/>
            <a:tailEnd/>
          </a:ln>
        </p:spPr>
        <p:txBody>
          <a:bodyPr wrap="square" lIns="59372" tIns="29686" rIns="59372" bIns="29686">
            <a:spAutoFit/>
          </a:bodyPr>
          <a:lstStyle/>
          <a:p>
            <a:pPr algn="ctr" defTabSz="914400"/>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　　　日本ブラインドサッカー協会</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ブラインドサッカー体験会</a:t>
            </a: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4" name="図 23">
            <a:extLst>
              <a:ext uri="{FF2B5EF4-FFF2-40B4-BE49-F238E27FC236}">
                <a16:creationId xmlns:a16="http://schemas.microsoft.com/office/drawing/2014/main" id="{2346C0C2-3B2F-E016-72B2-65F4DF45D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5189" y="4595111"/>
            <a:ext cx="1721921" cy="1147948"/>
          </a:xfrm>
          <a:prstGeom prst="rect">
            <a:avLst/>
          </a:prstGeom>
        </p:spPr>
      </p:pic>
      <p:pic>
        <p:nvPicPr>
          <p:cNvPr id="25" name="コンテンツ プレースホルダー 7">
            <a:extLst>
              <a:ext uri="{FF2B5EF4-FFF2-40B4-BE49-F238E27FC236}">
                <a16:creationId xmlns:a16="http://schemas.microsoft.com/office/drawing/2014/main" id="{22FE1345-1E96-3BAB-0034-B5300707F1B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65012" y="4619751"/>
            <a:ext cx="1497746" cy="1123308"/>
          </a:xfrm>
        </p:spPr>
      </p:pic>
      <p:pic>
        <p:nvPicPr>
          <p:cNvPr id="26" name="図 25">
            <a:extLst>
              <a:ext uri="{FF2B5EF4-FFF2-40B4-BE49-F238E27FC236}">
                <a16:creationId xmlns:a16="http://schemas.microsoft.com/office/drawing/2014/main" id="{A4645985-D920-9E66-1ED9-ACED2E673B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595" y="4603903"/>
            <a:ext cx="1518873" cy="1139155"/>
          </a:xfrm>
          <a:prstGeom prst="rect">
            <a:avLst/>
          </a:prstGeom>
        </p:spPr>
      </p:pic>
      <p:pic>
        <p:nvPicPr>
          <p:cNvPr id="27" name="図 26">
            <a:extLst>
              <a:ext uri="{FF2B5EF4-FFF2-40B4-BE49-F238E27FC236}">
                <a16:creationId xmlns:a16="http://schemas.microsoft.com/office/drawing/2014/main" id="{DFEBAA1E-ED2E-700D-4F6D-6DF3249965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229" y="4619751"/>
            <a:ext cx="1744235" cy="1128302"/>
          </a:xfrm>
          <a:prstGeom prst="rect">
            <a:avLst/>
          </a:prstGeom>
        </p:spPr>
      </p:pic>
      <p:pic>
        <p:nvPicPr>
          <p:cNvPr id="28" name="図 27">
            <a:extLst>
              <a:ext uri="{FF2B5EF4-FFF2-40B4-BE49-F238E27FC236}">
                <a16:creationId xmlns:a16="http://schemas.microsoft.com/office/drawing/2014/main" id="{CE02483B-C78A-900E-8967-D647533D29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617" y="6872562"/>
            <a:ext cx="1544618" cy="1158464"/>
          </a:xfrm>
          <a:prstGeom prst="rect">
            <a:avLst/>
          </a:prstGeom>
        </p:spPr>
      </p:pic>
      <p:pic>
        <p:nvPicPr>
          <p:cNvPr id="29" name="図 28">
            <a:extLst>
              <a:ext uri="{FF2B5EF4-FFF2-40B4-BE49-F238E27FC236}">
                <a16:creationId xmlns:a16="http://schemas.microsoft.com/office/drawing/2014/main" id="{916D05C1-0DEF-4072-A621-DDE54FC850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9140" y="6884039"/>
            <a:ext cx="1514015" cy="1135511"/>
          </a:xfrm>
          <a:prstGeom prst="rect">
            <a:avLst/>
          </a:prstGeom>
        </p:spPr>
      </p:pic>
      <p:pic>
        <p:nvPicPr>
          <p:cNvPr id="30" name="図 29">
            <a:extLst>
              <a:ext uri="{FF2B5EF4-FFF2-40B4-BE49-F238E27FC236}">
                <a16:creationId xmlns:a16="http://schemas.microsoft.com/office/drawing/2014/main" id="{407BD3DB-0A3B-716A-A110-8AC90C9BB0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5524" y="6844742"/>
            <a:ext cx="1550338" cy="1174807"/>
          </a:xfrm>
          <a:prstGeom prst="rect">
            <a:avLst/>
          </a:prstGeom>
        </p:spPr>
      </p:pic>
      <p:pic>
        <p:nvPicPr>
          <p:cNvPr id="31" name="図 30">
            <a:extLst>
              <a:ext uri="{FF2B5EF4-FFF2-40B4-BE49-F238E27FC236}">
                <a16:creationId xmlns:a16="http://schemas.microsoft.com/office/drawing/2014/main" id="{8D1CE78B-2384-1457-78DA-8009201FB6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53119" y="6852698"/>
            <a:ext cx="1761968" cy="1174645"/>
          </a:xfrm>
          <a:prstGeom prst="rect">
            <a:avLst/>
          </a:prstGeom>
        </p:spPr>
      </p:pic>
      <p:sp>
        <p:nvSpPr>
          <p:cNvPr id="32" name="テキスト ボックス 1">
            <a:extLst>
              <a:ext uri="{FF2B5EF4-FFF2-40B4-BE49-F238E27FC236}">
                <a16:creationId xmlns:a16="http://schemas.microsoft.com/office/drawing/2014/main" id="{1BFF3DFF-59D9-EC11-367F-1CBC372696D0}"/>
              </a:ext>
            </a:extLst>
          </p:cNvPr>
          <p:cNvSpPr txBox="1">
            <a:spLocks noChangeArrowheads="1"/>
          </p:cNvSpPr>
          <p:nvPr/>
        </p:nvSpPr>
        <p:spPr bwMode="auto">
          <a:xfrm>
            <a:off x="2226167" y="4108819"/>
            <a:ext cx="4196036" cy="521617"/>
          </a:xfrm>
          <a:prstGeom prst="rect">
            <a:avLst/>
          </a:prstGeom>
          <a:noFill/>
          <a:ln w="9525">
            <a:noFill/>
            <a:miter lim="800000"/>
            <a:headEnd/>
            <a:tailEnd/>
          </a:ln>
        </p:spPr>
        <p:txBody>
          <a:bodyPr wrap="square" lIns="59372" tIns="29686" rIns="59372" bIns="29686">
            <a:spAutoFit/>
          </a:bodyPr>
          <a:lstStyle/>
          <a:p>
            <a:pPr algn="ctr" defTabSz="914400"/>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b="1" dirty="0" err="1">
                <a:latin typeface="メイリオ" panose="020B0604030504040204" pitchFamily="50" charset="-128"/>
                <a:ea typeface="メイリオ" panose="020B0604030504040204" pitchFamily="50" charset="-128"/>
                <a:cs typeface="メイリオ" panose="020B0604030504040204" pitchFamily="50" charset="-128"/>
              </a:rPr>
              <a:t>S.C.P.Japan</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スポーツを通じて</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　　　　　子どもの権利を知ろう</a:t>
            </a: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3" name="コンテンツ プレースホルダー 5">
            <a:extLst>
              <a:ext uri="{FF2B5EF4-FFF2-40B4-BE49-F238E27FC236}">
                <a16:creationId xmlns:a16="http://schemas.microsoft.com/office/drawing/2014/main" id="{1F7DD61D-839B-4779-5F2D-A21C42F78F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487247" y="2604994"/>
            <a:ext cx="1432317" cy="1074239"/>
          </a:xfrm>
          <a:prstGeom prst="rect">
            <a:avLst/>
          </a:prstGeom>
          <a:noFill/>
          <a:ln w="9525">
            <a:noFill/>
            <a:miter lim="800000"/>
            <a:headEnd/>
            <a:tailEnd/>
          </a:ln>
        </p:spPr>
      </p:pic>
      <p:pic>
        <p:nvPicPr>
          <p:cNvPr id="34" name="図 33">
            <a:extLst>
              <a:ext uri="{FF2B5EF4-FFF2-40B4-BE49-F238E27FC236}">
                <a16:creationId xmlns:a16="http://schemas.microsoft.com/office/drawing/2014/main" id="{BEDEC6E9-C47C-EA7F-A475-615020F410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1441" y="2610590"/>
            <a:ext cx="1447331" cy="1085498"/>
          </a:xfrm>
          <a:prstGeom prst="rect">
            <a:avLst/>
          </a:prstGeom>
        </p:spPr>
      </p:pic>
      <p:sp>
        <p:nvSpPr>
          <p:cNvPr id="35" name="テキスト ボックス 1">
            <a:extLst>
              <a:ext uri="{FF2B5EF4-FFF2-40B4-BE49-F238E27FC236}">
                <a16:creationId xmlns:a16="http://schemas.microsoft.com/office/drawing/2014/main" id="{84946F57-1C6D-F032-E9B7-4C41E36DB658}"/>
              </a:ext>
            </a:extLst>
          </p:cNvPr>
          <p:cNvSpPr txBox="1">
            <a:spLocks noChangeArrowheads="1"/>
          </p:cNvSpPr>
          <p:nvPr/>
        </p:nvSpPr>
        <p:spPr bwMode="auto">
          <a:xfrm>
            <a:off x="1080796" y="2274689"/>
            <a:ext cx="4196036" cy="367728"/>
          </a:xfrm>
          <a:prstGeom prst="rect">
            <a:avLst/>
          </a:prstGeom>
          <a:noFill/>
          <a:ln w="9525">
            <a:noFill/>
            <a:miter lim="800000"/>
            <a:headEnd/>
            <a:tailEnd/>
          </a:ln>
        </p:spPr>
        <p:txBody>
          <a:bodyPr wrap="square" lIns="59372" tIns="29686" rIns="59372" bIns="29686">
            <a:spAutoFit/>
          </a:bodyPr>
          <a:lstStyle/>
          <a:p>
            <a:pPr algn="ctr" defTabSz="914400"/>
            <a:r>
              <a:rPr lang="ja-JP" altLang="en-US" sz="1000" b="1" dirty="0">
                <a:latin typeface="メイリオ" panose="020B0604030504040204" pitchFamily="50" charset="-128"/>
                <a:ea typeface="メイリオ" panose="020B0604030504040204" pitchFamily="50" charset="-128"/>
              </a:rPr>
              <a:t>　　新宿第二あした作業所</a:t>
            </a: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デュマン</a:t>
            </a:r>
            <a:r>
              <a:rPr lang="en-US" altLang="ja-JP" sz="1000" b="1" dirty="0">
                <a:latin typeface="メイリオ" panose="020B0604030504040204" pitchFamily="50" charset="-128"/>
                <a:ea typeface="メイリオ" panose="020B0604030504040204" pitchFamily="50" charset="-128"/>
              </a:rPr>
              <a:t>』</a:t>
            </a:r>
          </a:p>
          <a:p>
            <a:pPr algn="ctr" defTabSz="914400"/>
            <a:r>
              <a:rPr lang="ja-JP" altLang="en-US" sz="1000" b="1" dirty="0">
                <a:latin typeface="メイリオ" panose="020B0604030504040204" pitchFamily="50" charset="-128"/>
                <a:ea typeface="メイリオ" panose="020B0604030504040204" pitchFamily="50" charset="-128"/>
              </a:rPr>
              <a:t>（洋菓子の販売）</a:t>
            </a:r>
            <a:endParaRPr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6" name="図 35">
            <a:extLst>
              <a:ext uri="{FF2B5EF4-FFF2-40B4-BE49-F238E27FC236}">
                <a16:creationId xmlns:a16="http://schemas.microsoft.com/office/drawing/2014/main" id="{3EDF4934-17F5-A2AB-AA50-FB36AFE73D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27101" y="8357843"/>
            <a:ext cx="1615432" cy="1076954"/>
          </a:xfrm>
          <a:prstGeom prst="rect">
            <a:avLst/>
          </a:prstGeom>
        </p:spPr>
      </p:pic>
      <p:pic>
        <p:nvPicPr>
          <p:cNvPr id="37" name="図 36">
            <a:extLst>
              <a:ext uri="{FF2B5EF4-FFF2-40B4-BE49-F238E27FC236}">
                <a16:creationId xmlns:a16="http://schemas.microsoft.com/office/drawing/2014/main" id="{64FFDF1D-BD39-26BF-8195-CDDA8C560A5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94024" y="9583399"/>
            <a:ext cx="1344791" cy="979175"/>
          </a:xfrm>
          <a:prstGeom prst="rect">
            <a:avLst/>
          </a:prstGeom>
        </p:spPr>
      </p:pic>
      <p:pic>
        <p:nvPicPr>
          <p:cNvPr id="38" name="図 37">
            <a:extLst>
              <a:ext uri="{FF2B5EF4-FFF2-40B4-BE49-F238E27FC236}">
                <a16:creationId xmlns:a16="http://schemas.microsoft.com/office/drawing/2014/main" id="{4D03F136-49C9-2C4C-988B-3E60C2E91B7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35961" y="2621849"/>
            <a:ext cx="1433727" cy="1075295"/>
          </a:xfrm>
          <a:prstGeom prst="rect">
            <a:avLst/>
          </a:prstGeom>
        </p:spPr>
      </p:pic>
      <p:pic>
        <p:nvPicPr>
          <p:cNvPr id="39" name="図 38">
            <a:extLst>
              <a:ext uri="{FF2B5EF4-FFF2-40B4-BE49-F238E27FC236}">
                <a16:creationId xmlns:a16="http://schemas.microsoft.com/office/drawing/2014/main" id="{06BBB18F-3BAA-107E-2635-E4ECC1DBB7B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04041" y="2620823"/>
            <a:ext cx="1433686" cy="1075265"/>
          </a:xfrm>
          <a:prstGeom prst="rect">
            <a:avLst/>
          </a:prstGeom>
        </p:spPr>
      </p:pic>
      <p:sp>
        <p:nvSpPr>
          <p:cNvPr id="40" name="テキスト ボックス 39">
            <a:extLst>
              <a:ext uri="{FF2B5EF4-FFF2-40B4-BE49-F238E27FC236}">
                <a16:creationId xmlns:a16="http://schemas.microsoft.com/office/drawing/2014/main" id="{28494B1A-1877-E324-8B0C-015C04F2CE17}"/>
              </a:ext>
            </a:extLst>
          </p:cNvPr>
          <p:cNvSpPr txBox="1"/>
          <p:nvPr/>
        </p:nvSpPr>
        <p:spPr>
          <a:xfrm>
            <a:off x="192614" y="5997448"/>
            <a:ext cx="7166789" cy="2100575"/>
          </a:xfrm>
          <a:prstGeom prst="rect">
            <a:avLst/>
          </a:prstGeom>
          <a:noFill/>
          <a:ln>
            <a:solidFill>
              <a:srgbClr val="FF66FF"/>
            </a:solidFill>
            <a:prstDash val="sysDot"/>
          </a:ln>
        </p:spPr>
        <p:txBody>
          <a:bodyPr wrap="square" rtlCol="0">
            <a:spAutoFit/>
          </a:bodyPr>
          <a:lstStyle/>
          <a:p>
            <a:r>
              <a:rPr lang="ja-JP" altLang="en-US" sz="1200" b="1" dirty="0">
                <a:solidFill>
                  <a:srgbClr val="FF0000"/>
                </a:solidFill>
                <a:latin typeface="メイリオ" panose="020B0604030504040204" pitchFamily="50" charset="-128"/>
                <a:ea typeface="メイリオ" panose="020B0604030504040204" pitchFamily="50" charset="-128"/>
              </a:rPr>
              <a:t>◆音楽を通じての交流：ロック合唱団＋バンドによるライブ・パフォーマンスやウクレレの演奏で</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1200" b="1" dirty="0">
                <a:solidFill>
                  <a:srgbClr val="FF0000"/>
                </a:solidFill>
                <a:latin typeface="メイリオ" panose="020B0604030504040204" pitchFamily="50" charset="-128"/>
                <a:ea typeface="メイリオ" panose="020B0604030504040204" pitchFamily="50" charset="-128"/>
              </a:rPr>
              <a:t>　　　　　　　　　　　楽しい時間を過ごすことができました！</a:t>
            </a:r>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　　　</a:t>
            </a:r>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a:p>
            <a:endParaRPr lang="en-US" altLang="ja-JP" sz="1200" b="1" dirty="0">
              <a:solidFill>
                <a:srgbClr val="FF0000"/>
              </a:solidFill>
              <a:latin typeface="メイリオ" panose="020B0604030504040204" pitchFamily="50" charset="-128"/>
              <a:ea typeface="メイリオ" panose="020B0604030504040204" pitchFamily="50" charset="-128"/>
            </a:endParaRPr>
          </a:p>
          <a:p>
            <a:r>
              <a:rPr lang="ja-JP" altLang="en-US" sz="1200" b="1" dirty="0">
                <a:solidFill>
                  <a:srgbClr val="FF0000"/>
                </a:solidFill>
                <a:latin typeface="メイリオ" panose="020B0604030504040204" pitchFamily="50" charset="-128"/>
                <a:ea typeface="メイリオ" panose="020B0604030504040204" pitchFamily="50" charset="-128"/>
              </a:rPr>
              <a:t>　</a:t>
            </a:r>
            <a:r>
              <a:rPr lang="ja-JP" altLang="en-US" sz="1050" b="1" dirty="0">
                <a:solidFill>
                  <a:srgbClr val="FF0000"/>
                </a:solidFill>
                <a:latin typeface="メイリオ" panose="020B0604030504040204" pitchFamily="50" charset="-128"/>
                <a:ea typeface="メイリオ" panose="020B0604030504040204" pitchFamily="50" charset="-128"/>
              </a:rPr>
              <a:t>　　　　　　　　　　　　　　　</a:t>
            </a:r>
            <a:endParaRPr lang="en-US" altLang="ja-JP" sz="1050" b="1" dirty="0">
              <a:solidFill>
                <a:srgbClr val="FF0000"/>
              </a:solidFill>
              <a:latin typeface="メイリオ" panose="020B0604030504040204" pitchFamily="50" charset="-128"/>
              <a:ea typeface="メイリオ" panose="020B0604030504040204" pitchFamily="50" charset="-128"/>
            </a:endParaRPr>
          </a:p>
          <a:p>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20294F81-8AB3-AF5B-EB2D-E913596521C6}"/>
              </a:ext>
            </a:extLst>
          </p:cNvPr>
          <p:cNvSpPr/>
          <p:nvPr/>
        </p:nvSpPr>
        <p:spPr>
          <a:xfrm>
            <a:off x="207087" y="334948"/>
            <a:ext cx="7152316" cy="369332"/>
          </a:xfrm>
          <a:prstGeom prst="rect">
            <a:avLst/>
          </a:prstGeom>
          <a:solidFill>
            <a:srgbClr val="FF66FF"/>
          </a:solidFill>
          <a:ln w="28575">
            <a:noFill/>
          </a:ln>
        </p:spPr>
        <p:txBody>
          <a:bodyPr wrap="square" anchor="ctr">
            <a:spAutoFit/>
            <a:scene3d>
              <a:camera prst="orthographicFront"/>
              <a:lightRig rig="soft" dir="tl">
                <a:rot lat="0" lon="0" rev="0"/>
              </a:lightRig>
            </a:scene3d>
            <a:sp3d contourW="25400" prstMaterial="matte">
              <a:contourClr>
                <a:schemeClr val="accent2">
                  <a:tint val="20000"/>
                </a:schemeClr>
              </a:contourClr>
            </a:sp3d>
          </a:bodyPr>
          <a:lstStyle/>
          <a:p>
            <a:pPr defTabSz="1036930" fontAlgn="auto">
              <a:spcBef>
                <a:spcPts val="0"/>
              </a:spcBef>
              <a:spcAft>
                <a:spcPts val="0"/>
              </a:spcAft>
              <a:defRPr/>
            </a:pP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　　　　　　　　</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3/10</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（日）</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『NPO</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交流まつり</a:t>
            </a:r>
            <a:r>
              <a:rPr lang="en-US" altLang="ja-JP" sz="1800" b="1" spc="50" dirty="0">
                <a:ln w="11430">
                  <a:noFill/>
                </a:ln>
                <a:solidFill>
                  <a:schemeClr val="bg1"/>
                </a:solidFill>
                <a:effectLst/>
                <a:latin typeface="Arial" panose="020B0604020202020204" pitchFamily="34" charset="0"/>
                <a:ea typeface="+mn-ea"/>
                <a:cs typeface="Arial" panose="020B0604020202020204" pitchFamily="34" charset="0"/>
              </a:rPr>
              <a:t>』</a:t>
            </a:r>
            <a:r>
              <a:rPr lang="ja-JP" altLang="en-US" sz="1800" b="1" spc="50" dirty="0" err="1">
                <a:ln w="11430">
                  <a:noFill/>
                </a:ln>
                <a:solidFill>
                  <a:schemeClr val="bg1"/>
                </a:solidFill>
                <a:effectLst/>
                <a:latin typeface="Arial" panose="020B0604020202020204" pitchFamily="34" charset="0"/>
                <a:ea typeface="+mn-ea"/>
                <a:cs typeface="Arial" panose="020B0604020202020204" pitchFamily="34" charset="0"/>
              </a:rPr>
              <a:t>を開</a:t>
            </a:r>
            <a:r>
              <a:rPr lang="ja-JP" altLang="en-US" sz="1800" b="1" spc="50" dirty="0">
                <a:ln w="11430">
                  <a:noFill/>
                </a:ln>
                <a:solidFill>
                  <a:schemeClr val="bg1"/>
                </a:solidFill>
                <a:effectLst/>
                <a:latin typeface="Arial" panose="020B0604020202020204" pitchFamily="34" charset="0"/>
                <a:ea typeface="+mn-ea"/>
                <a:cs typeface="Arial" panose="020B0604020202020204" pitchFamily="34" charset="0"/>
              </a:rPr>
              <a:t>催しました！</a:t>
            </a:r>
          </a:p>
        </p:txBody>
      </p:sp>
      <p:sp>
        <p:nvSpPr>
          <p:cNvPr id="42" name="テキスト ボックス 1">
            <a:extLst>
              <a:ext uri="{FF2B5EF4-FFF2-40B4-BE49-F238E27FC236}">
                <a16:creationId xmlns:a16="http://schemas.microsoft.com/office/drawing/2014/main" id="{E648F764-FA3D-1515-C1B0-8BF086CDD122}"/>
              </a:ext>
            </a:extLst>
          </p:cNvPr>
          <p:cNvSpPr txBox="1">
            <a:spLocks noChangeArrowheads="1"/>
          </p:cNvSpPr>
          <p:nvPr/>
        </p:nvSpPr>
        <p:spPr bwMode="auto">
          <a:xfrm>
            <a:off x="-1350306" y="2277233"/>
            <a:ext cx="4292179" cy="367728"/>
          </a:xfrm>
          <a:prstGeom prst="rect">
            <a:avLst/>
          </a:prstGeom>
          <a:noFill/>
          <a:ln w="9525">
            <a:noFill/>
            <a:miter lim="800000"/>
            <a:headEnd/>
            <a:tailEnd/>
          </a:ln>
        </p:spPr>
        <p:txBody>
          <a:bodyPr wrap="square" lIns="59372" tIns="29686" rIns="59372" bIns="29686">
            <a:spAutoFit/>
          </a:bodyPr>
          <a:lstStyle/>
          <a:p>
            <a:pPr algn="ctr" defTabSz="914400"/>
            <a:r>
              <a:rPr lang="ja-JP" altLang="en-US" sz="1000" b="1" dirty="0">
                <a:latin typeface="メイリオ" panose="020B0604030504040204" pitchFamily="50" charset="-128"/>
                <a:ea typeface="メイリオ" panose="020B0604030504040204" pitchFamily="50" charset="-128"/>
              </a:rPr>
              <a:t>　　　　　　　　高田馬場福祉作業所</a:t>
            </a: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まりそる</a:t>
            </a:r>
            <a:r>
              <a:rPr lang="en-US" altLang="ja-JP" sz="1000" b="1" dirty="0">
                <a:latin typeface="メイリオ" panose="020B0604030504040204" pitchFamily="50" charset="-128"/>
                <a:ea typeface="メイリオ" panose="020B0604030504040204" pitchFamily="50" charset="-128"/>
              </a:rPr>
              <a:t>』</a:t>
            </a:r>
          </a:p>
          <a:p>
            <a:pPr algn="ctr" defTabSz="914400"/>
            <a:r>
              <a:rPr lang="ja-JP" altLang="en-US" sz="1000" b="1" dirty="0">
                <a:latin typeface="メイリオ" panose="020B0604030504040204" pitchFamily="50" charset="-128"/>
                <a:ea typeface="メイリオ" panose="020B0604030504040204" pitchFamily="50" charset="-128"/>
              </a:rPr>
              <a:t>　　　　　　（パンの販売）</a:t>
            </a:r>
            <a:endParaRPr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1">
            <a:extLst>
              <a:ext uri="{FF2B5EF4-FFF2-40B4-BE49-F238E27FC236}">
                <a16:creationId xmlns:a16="http://schemas.microsoft.com/office/drawing/2014/main" id="{0DE46E44-DB74-13A4-FCCB-A96C22071BFD}"/>
              </a:ext>
            </a:extLst>
          </p:cNvPr>
          <p:cNvSpPr txBox="1">
            <a:spLocks noChangeArrowheads="1"/>
          </p:cNvSpPr>
          <p:nvPr/>
        </p:nvSpPr>
        <p:spPr bwMode="auto">
          <a:xfrm>
            <a:off x="1080796" y="2274689"/>
            <a:ext cx="4196036" cy="367728"/>
          </a:xfrm>
          <a:prstGeom prst="rect">
            <a:avLst/>
          </a:prstGeom>
          <a:noFill/>
          <a:ln w="9525">
            <a:noFill/>
            <a:miter lim="800000"/>
            <a:headEnd/>
            <a:tailEnd/>
          </a:ln>
        </p:spPr>
        <p:txBody>
          <a:bodyPr wrap="square" lIns="59372" tIns="29686" rIns="59372" bIns="29686">
            <a:spAutoFit/>
          </a:bodyPr>
          <a:lstStyle/>
          <a:p>
            <a:pPr algn="ctr" defTabSz="914400"/>
            <a:r>
              <a:rPr lang="ja-JP" altLang="en-US" sz="1000" b="1" dirty="0">
                <a:latin typeface="メイリオ" panose="020B0604030504040204" pitchFamily="50" charset="-128"/>
                <a:ea typeface="メイリオ" panose="020B0604030504040204" pitchFamily="50" charset="-128"/>
              </a:rPr>
              <a:t>　　新宿第二あした作業所</a:t>
            </a: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デュマン</a:t>
            </a:r>
            <a:r>
              <a:rPr lang="en-US" altLang="ja-JP" sz="1000" b="1" dirty="0">
                <a:latin typeface="メイリオ" panose="020B0604030504040204" pitchFamily="50" charset="-128"/>
                <a:ea typeface="メイリオ" panose="020B0604030504040204" pitchFamily="50" charset="-128"/>
              </a:rPr>
              <a:t>』</a:t>
            </a:r>
          </a:p>
          <a:p>
            <a:pPr algn="ctr" defTabSz="914400"/>
            <a:r>
              <a:rPr lang="ja-JP" altLang="en-US" sz="1000" b="1" dirty="0">
                <a:latin typeface="メイリオ" panose="020B0604030504040204" pitchFamily="50" charset="-128"/>
                <a:ea typeface="メイリオ" panose="020B0604030504040204" pitchFamily="50" charset="-128"/>
              </a:rPr>
              <a:t>（洋菓子の販売）</a:t>
            </a:r>
            <a:endParaRPr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テキスト ボックス 1">
            <a:extLst>
              <a:ext uri="{FF2B5EF4-FFF2-40B4-BE49-F238E27FC236}">
                <a16:creationId xmlns:a16="http://schemas.microsoft.com/office/drawing/2014/main" id="{F1B995A2-6E73-FFF3-0B0B-42341790F2C2}"/>
              </a:ext>
            </a:extLst>
          </p:cNvPr>
          <p:cNvSpPr txBox="1">
            <a:spLocks noChangeArrowheads="1"/>
          </p:cNvSpPr>
          <p:nvPr/>
        </p:nvSpPr>
        <p:spPr bwMode="auto">
          <a:xfrm>
            <a:off x="3718533" y="2274689"/>
            <a:ext cx="4196036" cy="367728"/>
          </a:xfrm>
          <a:prstGeom prst="rect">
            <a:avLst/>
          </a:prstGeom>
          <a:noFill/>
          <a:ln w="9525">
            <a:noFill/>
            <a:miter lim="800000"/>
            <a:headEnd/>
            <a:tailEnd/>
          </a:ln>
        </p:spPr>
        <p:txBody>
          <a:bodyPr wrap="square" lIns="59372" tIns="29686" rIns="59372" bIns="29686">
            <a:spAutoFit/>
          </a:bodyPr>
          <a:lstStyle/>
          <a:p>
            <a:pPr algn="ctr" defTabSz="914400"/>
            <a:r>
              <a:rPr lang="ja-JP" altLang="en-US" sz="1000" b="1" dirty="0">
                <a:latin typeface="メイリオ" panose="020B0604030504040204" pitchFamily="50" charset="-128"/>
                <a:ea typeface="メイリオ" panose="020B0604030504040204" pitchFamily="50" charset="-128"/>
              </a:rPr>
              <a:t>チャリティーサンタ北東京支部</a:t>
            </a:r>
            <a:endParaRPr lang="en-US" altLang="ja-JP" sz="1000" b="1" dirty="0">
              <a:latin typeface="メイリオ" panose="020B0604030504040204" pitchFamily="50" charset="-128"/>
              <a:ea typeface="メイリオ" panose="020B0604030504040204" pitchFamily="50" charset="-128"/>
            </a:endParaRPr>
          </a:p>
          <a:p>
            <a:pPr algn="ctr" defTabSz="914400"/>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模擬店運営</a:t>
            </a:r>
            <a:r>
              <a:rPr lang="en-US" altLang="ja-JP" sz="1000" b="1" dirty="0">
                <a:latin typeface="メイリオ" panose="020B0604030504040204" pitchFamily="50" charset="-128"/>
                <a:ea typeface="メイリオ" panose="020B0604030504040204" pitchFamily="50" charset="-128"/>
              </a:rPr>
              <a:t>)</a:t>
            </a:r>
            <a:endParaRPr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1">
            <a:extLst>
              <a:ext uri="{FF2B5EF4-FFF2-40B4-BE49-F238E27FC236}">
                <a16:creationId xmlns:a16="http://schemas.microsoft.com/office/drawing/2014/main" id="{99894ED0-7127-76D8-0281-AF96648AE602}"/>
              </a:ext>
            </a:extLst>
          </p:cNvPr>
          <p:cNvSpPr txBox="1">
            <a:spLocks noChangeArrowheads="1"/>
          </p:cNvSpPr>
          <p:nvPr/>
        </p:nvSpPr>
        <p:spPr bwMode="auto">
          <a:xfrm>
            <a:off x="-995987" y="4106636"/>
            <a:ext cx="4196036" cy="521617"/>
          </a:xfrm>
          <a:prstGeom prst="rect">
            <a:avLst/>
          </a:prstGeom>
          <a:noFill/>
          <a:ln w="9525">
            <a:noFill/>
            <a:miter lim="800000"/>
            <a:headEnd/>
            <a:tailEnd/>
          </a:ln>
        </p:spPr>
        <p:txBody>
          <a:bodyPr wrap="square" lIns="59372" tIns="29686" rIns="59372" bIns="29686">
            <a:spAutoFit/>
          </a:bodyPr>
          <a:lstStyle/>
          <a:p>
            <a:pPr algn="ctr" defTabSz="914400"/>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スペシャルオリンピックス</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日本・東京</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チアリーディング</a:t>
            </a:r>
            <a:r>
              <a:rPr lang="en-US" altLang="ja-JP" sz="10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1">
            <a:extLst>
              <a:ext uri="{FF2B5EF4-FFF2-40B4-BE49-F238E27FC236}">
                <a16:creationId xmlns:a16="http://schemas.microsoft.com/office/drawing/2014/main" id="{28700A35-4C40-2816-CFBF-FEDCB0997388}"/>
              </a:ext>
            </a:extLst>
          </p:cNvPr>
          <p:cNvSpPr txBox="1">
            <a:spLocks noChangeArrowheads="1"/>
          </p:cNvSpPr>
          <p:nvPr/>
        </p:nvSpPr>
        <p:spPr bwMode="auto">
          <a:xfrm>
            <a:off x="3999451" y="4119295"/>
            <a:ext cx="4196036" cy="490839"/>
          </a:xfrm>
          <a:prstGeom prst="rect">
            <a:avLst/>
          </a:prstGeom>
          <a:noFill/>
          <a:ln w="9525">
            <a:noFill/>
            <a:miter lim="800000"/>
            <a:headEnd/>
            <a:tailEnd/>
          </a:ln>
        </p:spPr>
        <p:txBody>
          <a:bodyPr wrap="square" lIns="59372" tIns="29686" rIns="59372" bIns="29686">
            <a:spAutoFit/>
          </a:bodyPr>
          <a:lstStyle/>
          <a:p>
            <a:pPr algn="ctr" defTabSz="914400"/>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新宿チアケース</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from</a:t>
            </a:r>
          </a:p>
          <a:p>
            <a:pPr algn="ctr" defTabSz="914400"/>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King of Cheerleaders’ Association</a:t>
            </a:r>
          </a:p>
          <a:p>
            <a:pPr algn="ctr" defTabSz="914400"/>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チア・パフォーマンス</a:t>
            </a: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1">
            <a:extLst>
              <a:ext uri="{FF2B5EF4-FFF2-40B4-BE49-F238E27FC236}">
                <a16:creationId xmlns:a16="http://schemas.microsoft.com/office/drawing/2014/main" id="{E8E6F1F0-28AD-B7C4-BB22-ACA90D45AF0D}"/>
              </a:ext>
            </a:extLst>
          </p:cNvPr>
          <p:cNvSpPr txBox="1">
            <a:spLocks noChangeArrowheads="1"/>
          </p:cNvSpPr>
          <p:nvPr/>
        </p:nvSpPr>
        <p:spPr bwMode="auto">
          <a:xfrm>
            <a:off x="3525754" y="6500922"/>
            <a:ext cx="4196036" cy="383117"/>
          </a:xfrm>
          <a:prstGeom prst="rect">
            <a:avLst/>
          </a:prstGeom>
          <a:noFill/>
          <a:ln w="9525">
            <a:noFill/>
            <a:miter lim="800000"/>
            <a:headEnd/>
            <a:tailEnd/>
          </a:ln>
        </p:spPr>
        <p:txBody>
          <a:bodyPr wrap="square" lIns="59372" tIns="29686" rIns="59372" bIns="29686">
            <a:spAutoFit/>
          </a:bodyPr>
          <a:lstStyle/>
          <a:p>
            <a:pPr algn="ctr" defTabSz="914400"/>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小滝橋ひろば・神楽坂サロン　ウクレレ教室</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pPr algn="ctr" defTabSz="914400"/>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ウクレレ演奏発表会</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486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クリックすると新しいウィンドウで開きます">
            <a:extLst>
              <a:ext uri="{FF2B5EF4-FFF2-40B4-BE49-F238E27FC236}">
                <a16:creationId xmlns:a16="http://schemas.microsoft.com/office/drawing/2014/main" id="{7CAC1BB0-40A1-F2C1-CF49-CC971A136BC0}"/>
              </a:ext>
            </a:extLst>
          </p:cNvPr>
          <p:cNvSpPr>
            <a:spLocks noChangeAspect="1" noChangeArrowheads="1"/>
          </p:cNvSpPr>
          <p:nvPr/>
        </p:nvSpPr>
        <p:spPr bwMode="auto">
          <a:xfrm>
            <a:off x="4635921" y="291975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2" descr="クリックすると新しいウィンドウで開きます">
            <a:extLst>
              <a:ext uri="{FF2B5EF4-FFF2-40B4-BE49-F238E27FC236}">
                <a16:creationId xmlns:a16="http://schemas.microsoft.com/office/drawing/2014/main" id="{3631A8C7-F5A6-7EF4-0791-3C089F142C45}"/>
              </a:ext>
            </a:extLst>
          </p:cNvPr>
          <p:cNvSpPr>
            <a:spLocks noChangeAspect="1" noChangeArrowheads="1"/>
          </p:cNvSpPr>
          <p:nvPr/>
        </p:nvSpPr>
        <p:spPr bwMode="auto">
          <a:xfrm>
            <a:off x="4635921" y="291975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タイトル 1">
            <a:extLst>
              <a:ext uri="{FF2B5EF4-FFF2-40B4-BE49-F238E27FC236}">
                <a16:creationId xmlns:a16="http://schemas.microsoft.com/office/drawing/2014/main" id="{216E3541-E330-F834-0F32-1F4C930F2610}"/>
              </a:ext>
            </a:extLst>
          </p:cNvPr>
          <p:cNvSpPr txBox="1">
            <a:spLocks/>
          </p:cNvSpPr>
          <p:nvPr/>
        </p:nvSpPr>
        <p:spPr bwMode="auto">
          <a:xfrm>
            <a:off x="7044912" y="10214827"/>
            <a:ext cx="359050" cy="289134"/>
          </a:xfrm>
          <a:prstGeom prst="rect">
            <a:avLst/>
          </a:prstGeom>
          <a:noFill/>
          <a:ln w="9525">
            <a:noFill/>
            <a:miter lim="800000"/>
            <a:headEnd/>
            <a:tailEnd/>
          </a:ln>
        </p:spPr>
        <p:txBody>
          <a:bodyPr lIns="103693" tIns="51846" rIns="103693" bIns="51846" anchor="ctr"/>
          <a:lstStyle/>
          <a:p>
            <a:pPr algn="ctr"/>
            <a:r>
              <a:rPr lang="en-US" altLang="ja-JP" sz="1100" dirty="0">
                <a:latin typeface="07やさしさゴシックボールド"/>
                <a:ea typeface="07やさしさゴシックボールド"/>
                <a:cs typeface="Aharoni" pitchFamily="2" charset="-79"/>
              </a:rPr>
              <a:t>3</a:t>
            </a:r>
          </a:p>
        </p:txBody>
      </p:sp>
      <p:sp>
        <p:nvSpPr>
          <p:cNvPr id="7" name="正方形/長方形 6">
            <a:extLst>
              <a:ext uri="{FF2B5EF4-FFF2-40B4-BE49-F238E27FC236}">
                <a16:creationId xmlns:a16="http://schemas.microsoft.com/office/drawing/2014/main" id="{D40943A0-C1CE-0970-E486-D42D794E118B}"/>
              </a:ext>
            </a:extLst>
          </p:cNvPr>
          <p:cNvSpPr/>
          <p:nvPr/>
        </p:nvSpPr>
        <p:spPr bwMode="auto">
          <a:xfrm>
            <a:off x="241116" y="3261117"/>
            <a:ext cx="7042025" cy="432973"/>
          </a:xfrm>
          <a:prstGeom prst="rect">
            <a:avLst/>
          </a:prstGeom>
          <a:noFill/>
          <a:ln w="28575">
            <a:solidFill>
              <a:srgbClr val="FF66FF"/>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36930" fontAlgn="auto">
              <a:spcBef>
                <a:spcPts val="0"/>
              </a:spcBef>
              <a:spcAft>
                <a:spcPts val="0"/>
              </a:spcAft>
              <a:defRPr/>
            </a:pPr>
            <a:endParaRPr lang="ja-JP" altLang="en-US" sz="3200" b="1" spc="50" dirty="0">
              <a:ln w="11430"/>
              <a:solidFill>
                <a:srgbClr val="FF66FF"/>
              </a:solidFill>
              <a:effectLst>
                <a:outerShdw blurRad="76200" dist="50800" dir="5400000" algn="tl" rotWithShape="0">
                  <a:srgbClr val="000000">
                    <a:alpha val="65000"/>
                  </a:srgbClr>
                </a:outerShdw>
              </a:effectLst>
              <a:latin typeface="+mn-lt"/>
              <a:ea typeface="+mn-ea"/>
            </a:endParaRPr>
          </a:p>
        </p:txBody>
      </p:sp>
      <p:grpSp>
        <p:nvGrpSpPr>
          <p:cNvPr id="8" name="グループ化 30">
            <a:extLst>
              <a:ext uri="{FF2B5EF4-FFF2-40B4-BE49-F238E27FC236}">
                <a16:creationId xmlns:a16="http://schemas.microsoft.com/office/drawing/2014/main" id="{8F730C6A-14E2-BAA5-9A04-0E86FD627F93}"/>
              </a:ext>
            </a:extLst>
          </p:cNvPr>
          <p:cNvGrpSpPr>
            <a:grpSpLocks/>
          </p:cNvGrpSpPr>
          <p:nvPr/>
        </p:nvGrpSpPr>
        <p:grpSpPr bwMode="auto">
          <a:xfrm>
            <a:off x="103543" y="8361029"/>
            <a:ext cx="3717432" cy="2072860"/>
            <a:chOff x="9287546" y="7477085"/>
            <a:chExt cx="3723290" cy="2217066"/>
          </a:xfrm>
        </p:grpSpPr>
        <p:sp>
          <p:nvSpPr>
            <p:cNvPr id="9" name="正方形/長方形 31">
              <a:extLst>
                <a:ext uri="{FF2B5EF4-FFF2-40B4-BE49-F238E27FC236}">
                  <a16:creationId xmlns:a16="http://schemas.microsoft.com/office/drawing/2014/main" id="{C5BE3655-B68E-A701-AC4E-544A79834D86}"/>
                </a:ext>
              </a:extLst>
            </p:cNvPr>
            <p:cNvSpPr>
              <a:spLocks noChangeArrowheads="1"/>
            </p:cNvSpPr>
            <p:nvPr/>
          </p:nvSpPr>
          <p:spPr bwMode="auto">
            <a:xfrm>
              <a:off x="9358302" y="7516198"/>
              <a:ext cx="3554157" cy="2128750"/>
            </a:xfrm>
            <a:prstGeom prst="rect">
              <a:avLst/>
            </a:prstGeom>
            <a:noFill/>
            <a:ln w="9525">
              <a:noFill/>
              <a:miter lim="800000"/>
              <a:headEnd/>
              <a:tailEnd/>
            </a:ln>
          </p:spPr>
          <p:txBody>
            <a:bodyPr wrap="square">
              <a:spAutoFit/>
            </a:bodyPr>
            <a:lstStyle/>
            <a:p>
              <a:pPr algn="ctr">
                <a:lnSpc>
                  <a:spcPts val="1600"/>
                </a:lnSpc>
              </a:pPr>
              <a:r>
                <a:rPr kumimoji="0" lang="ja-JP" altLang="en-US" sz="900" b="1" dirty="0">
                  <a:solidFill>
                    <a:srgbClr val="000000"/>
                  </a:solidFill>
                  <a:latin typeface="メイリオ" panose="020B0604030504040204" pitchFamily="50" charset="-128"/>
                  <a:ea typeface="メイリオ" panose="020B0604030504040204" pitchFamily="50" charset="-128"/>
                </a:rPr>
                <a:t>新宿区民活動支援サイト</a:t>
              </a:r>
              <a:r>
                <a:rPr kumimoji="0" lang="ja-JP" altLang="en-US" sz="1100" b="1" dirty="0">
                  <a:solidFill>
                    <a:srgbClr val="FF3300"/>
                  </a:solidFill>
                  <a:latin typeface="メイリオ" panose="020B0604030504040204" pitchFamily="50" charset="-128"/>
                  <a:ea typeface="メイリオ" panose="020B0604030504040204" pitchFamily="50" charset="-128"/>
                </a:rPr>
                <a:t>“キラミラネット”</a:t>
              </a:r>
              <a:r>
                <a:rPr kumimoji="0" lang="ja-JP" altLang="en-US" sz="900" b="1" dirty="0">
                  <a:solidFill>
                    <a:srgbClr val="000000"/>
                  </a:solidFill>
                  <a:latin typeface="メイリオ" panose="020B0604030504040204" pitchFamily="50" charset="-128"/>
                  <a:ea typeface="メイリオ" panose="020B0604030504040204" pitchFamily="50" charset="-128"/>
                </a:rPr>
                <a:t>をご利用ください</a:t>
              </a:r>
              <a:endParaRPr kumimoji="0" lang="en-US" altLang="ja-JP" sz="900" b="1" dirty="0">
                <a:solidFill>
                  <a:srgbClr val="000000"/>
                </a:solidFill>
                <a:latin typeface="メイリオ" panose="020B0604030504040204" pitchFamily="50" charset="-128"/>
                <a:ea typeface="メイリオ" panose="020B0604030504040204" pitchFamily="50" charset="-128"/>
              </a:endParaRPr>
            </a:p>
            <a:p>
              <a:pPr algn="just">
                <a:lnSpc>
                  <a:spcPts val="1500"/>
                </a:lnSpc>
              </a:pPr>
              <a:r>
                <a:rPr kumimoji="0" lang="ja-JP" altLang="en-US" sz="900" dirty="0">
                  <a:solidFill>
                    <a:srgbClr val="FF0000"/>
                  </a:solidFill>
                  <a:latin typeface="HGPｺﾞｼｯｸM" pitchFamily="50" charset="-128"/>
                  <a:ea typeface="HGPｺﾞｼｯｸM" pitchFamily="50" charset="-128"/>
                </a:rPr>
                <a:t>　　　　　　　　　　</a:t>
              </a:r>
              <a:r>
                <a:rPr kumimoji="0" lang="en-US" altLang="ja-JP" sz="1000" dirty="0">
                  <a:solidFill>
                    <a:srgbClr val="FF0000"/>
                  </a:solidFill>
                  <a:latin typeface="HGPｺﾞｼｯｸM" pitchFamily="50" charset="-128"/>
                  <a:ea typeface="HGPｺﾞｼｯｸM" pitchFamily="50" charset="-128"/>
                </a:rPr>
                <a:t>※2</a:t>
              </a:r>
              <a:r>
                <a:rPr kumimoji="0" lang="ja-JP" altLang="en-US" sz="1000" dirty="0">
                  <a:solidFill>
                    <a:srgbClr val="FF0000"/>
                  </a:solidFill>
                  <a:latin typeface="HGPｺﾞｼｯｸM" pitchFamily="50" charset="-128"/>
                  <a:ea typeface="HGPｺﾞｼｯｸM" pitchFamily="50" charset="-128"/>
                </a:rPr>
                <a:t>月にリニューアルしました！</a:t>
              </a:r>
              <a:endParaRPr kumimoji="0" lang="en-US" altLang="ja-JP" sz="1000" dirty="0">
                <a:solidFill>
                  <a:srgbClr val="FF0000"/>
                </a:solidFill>
                <a:latin typeface="HGPｺﾞｼｯｸM" pitchFamily="50" charset="-128"/>
                <a:ea typeface="HGPｺﾞｼｯｸM" pitchFamily="50" charset="-128"/>
              </a:endParaRPr>
            </a:p>
            <a:p>
              <a:pPr algn="just">
                <a:lnSpc>
                  <a:spcPts val="1500"/>
                </a:lnSpc>
              </a:pPr>
              <a:r>
                <a:rPr kumimoji="0" lang="ja-JP" altLang="en-US" sz="900" dirty="0">
                  <a:solidFill>
                    <a:srgbClr val="000000"/>
                  </a:solidFill>
                  <a:latin typeface="メイリオ" panose="020B0604030504040204" pitchFamily="50" charset="-128"/>
                  <a:ea typeface="メイリオ" panose="020B0604030504040204" pitchFamily="50" charset="-128"/>
                </a:rPr>
                <a:t>　新宿区を拠点に行われている地域活動や社会貢献活動、</a:t>
              </a:r>
              <a:br>
                <a:rPr kumimoji="0" lang="en-US" altLang="ja-JP" sz="900" dirty="0">
                  <a:solidFill>
                    <a:srgbClr val="000000"/>
                  </a:solidFill>
                  <a:latin typeface="メイリオ" panose="020B0604030504040204" pitchFamily="50" charset="-128"/>
                  <a:ea typeface="メイリオ" panose="020B0604030504040204" pitchFamily="50" charset="-128"/>
                </a:rPr>
              </a:br>
              <a:r>
                <a:rPr kumimoji="0" lang="en-US" altLang="ja-JP" sz="900" dirty="0">
                  <a:solidFill>
                    <a:srgbClr val="000000"/>
                  </a:solidFill>
                  <a:latin typeface="メイリオ" panose="020B0604030504040204" pitchFamily="50" charset="-128"/>
                  <a:ea typeface="メイリオ" panose="020B0604030504040204" pitchFamily="50" charset="-128"/>
                </a:rPr>
                <a:t> </a:t>
              </a:r>
              <a:r>
                <a:rPr kumimoji="0" lang="ja-JP" altLang="en-US" sz="900" dirty="0">
                  <a:solidFill>
                    <a:srgbClr val="000000"/>
                  </a:solidFill>
                  <a:latin typeface="メイリオ" panose="020B0604030504040204" pitchFamily="50" charset="-128"/>
                  <a:ea typeface="メイリオ" panose="020B0604030504040204" pitchFamily="50" charset="-128"/>
                </a:rPr>
                <a:t>趣味、サークル活動など、身近な地域活動の情報を一堂に集め、                       </a:t>
              </a:r>
              <a:endParaRPr kumimoji="0" lang="en-US" altLang="ja-JP" sz="900" dirty="0">
                <a:solidFill>
                  <a:srgbClr val="000000"/>
                </a:solidFill>
                <a:latin typeface="メイリオ" panose="020B0604030504040204" pitchFamily="50" charset="-128"/>
                <a:ea typeface="メイリオ" panose="020B0604030504040204" pitchFamily="50" charset="-128"/>
              </a:endParaRPr>
            </a:p>
            <a:p>
              <a:pPr algn="just">
                <a:lnSpc>
                  <a:spcPts val="1500"/>
                </a:lnSpc>
              </a:pPr>
              <a:r>
                <a:rPr kumimoji="0" lang="en-US" altLang="ja-JP" sz="900" dirty="0">
                  <a:solidFill>
                    <a:srgbClr val="000000"/>
                  </a:solidFill>
                  <a:latin typeface="メイリオ" panose="020B0604030504040204" pitchFamily="50" charset="-128"/>
                  <a:ea typeface="メイリオ" panose="020B0604030504040204" pitchFamily="50" charset="-128"/>
                </a:rPr>
                <a:t> </a:t>
              </a:r>
              <a:r>
                <a:rPr kumimoji="0" lang="ja-JP" altLang="en-US" sz="900" dirty="0">
                  <a:solidFill>
                    <a:srgbClr val="000000"/>
                  </a:solidFill>
                  <a:latin typeface="メイリオ" panose="020B0604030504040204" pitchFamily="50" charset="-128"/>
                  <a:ea typeface="メイリオ" panose="020B0604030504040204" pitchFamily="50" charset="-128"/>
                </a:rPr>
                <a:t>発信する</a:t>
              </a:r>
              <a:r>
                <a:rPr kumimoji="0" lang="en-US" altLang="ja-JP" sz="900" dirty="0">
                  <a:solidFill>
                    <a:srgbClr val="000000"/>
                  </a:solidFill>
                  <a:latin typeface="メイリオ" panose="020B0604030504040204" pitchFamily="50" charset="-128"/>
                  <a:ea typeface="メイリオ" panose="020B0604030504040204" pitchFamily="50" charset="-128"/>
                </a:rPr>
                <a:t>WEB</a:t>
              </a:r>
              <a:r>
                <a:rPr kumimoji="0" lang="ja-JP" altLang="en-US" sz="900" dirty="0">
                  <a:solidFill>
                    <a:srgbClr val="000000"/>
                  </a:solidFill>
                  <a:latin typeface="メイリオ" panose="020B0604030504040204" pitchFamily="50" charset="-128"/>
                  <a:ea typeface="メイリオ" panose="020B0604030504040204" pitchFamily="50" charset="-128"/>
                </a:rPr>
                <a:t>サイトです。現在、</a:t>
              </a:r>
              <a:r>
                <a:rPr kumimoji="0" lang="en-US" altLang="ja-JP" sz="900" dirty="0">
                  <a:solidFill>
                    <a:srgbClr val="000000"/>
                  </a:solidFill>
                  <a:latin typeface="メイリオ" panose="020B0604030504040204" pitchFamily="50" charset="-128"/>
                  <a:ea typeface="メイリオ" panose="020B0604030504040204" pitchFamily="50" charset="-128"/>
                </a:rPr>
                <a:t>WEB</a:t>
              </a:r>
              <a:r>
                <a:rPr kumimoji="0" lang="ja-JP" altLang="en-US" sz="900" dirty="0">
                  <a:solidFill>
                    <a:srgbClr val="000000"/>
                  </a:solidFill>
                  <a:latin typeface="メイリオ" panose="020B0604030504040204" pitchFamily="50" charset="-128"/>
                  <a:ea typeface="メイリオ" panose="020B0604030504040204" pitchFamily="50" charset="-128"/>
                </a:rPr>
                <a:t>会員を募集しています。（登録料は無料です）</a:t>
              </a:r>
            </a:p>
            <a:p>
              <a:pPr>
                <a:lnSpc>
                  <a:spcPts val="1500"/>
                </a:lnSpc>
              </a:pPr>
              <a:r>
                <a:rPr kumimoji="0" lang="ja-JP" altLang="en-US" sz="900" dirty="0">
                  <a:solidFill>
                    <a:srgbClr val="000000"/>
                  </a:solidFill>
                  <a:latin typeface="メイリオ" panose="020B0604030504040204" pitchFamily="50" charset="-128"/>
                  <a:ea typeface="メイリオ" panose="020B0604030504040204" pitchFamily="50" charset="-128"/>
                </a:rPr>
                <a:t> </a:t>
              </a:r>
              <a:r>
                <a:rPr kumimoji="0" lang="en-US" altLang="ja-JP" sz="900" dirty="0">
                  <a:solidFill>
                    <a:srgbClr val="000000"/>
                  </a:solidFill>
                  <a:latin typeface="メイリオ" panose="020B0604030504040204" pitchFamily="50" charset="-128"/>
                  <a:ea typeface="メイリオ" panose="020B0604030504040204" pitchFamily="50" charset="-128"/>
                </a:rPr>
                <a:t>URL</a:t>
              </a:r>
              <a:r>
                <a:rPr kumimoji="0" lang="ja-JP" altLang="en-US" sz="900" dirty="0">
                  <a:solidFill>
                    <a:srgbClr val="000000"/>
                  </a:solidFill>
                  <a:latin typeface="メイリオ" panose="020B0604030504040204" pitchFamily="50" charset="-128"/>
                  <a:ea typeface="メイリオ" panose="020B0604030504040204" pitchFamily="50" charset="-128"/>
                </a:rPr>
                <a:t>：</a:t>
              </a:r>
              <a:r>
                <a:rPr kumimoji="0" lang="en-US" altLang="ja-JP" sz="900" dirty="0">
                  <a:solidFill>
                    <a:srgbClr val="000000"/>
                  </a:solidFill>
                  <a:latin typeface="メイリオ" panose="020B0604030504040204" pitchFamily="50" charset="-128"/>
                  <a:ea typeface="メイリオ" panose="020B0604030504040204" pitchFamily="50" charset="-128"/>
                </a:rPr>
                <a:t>https://shinjuku.genki365.net/</a:t>
              </a:r>
            </a:p>
            <a:p>
              <a:pPr>
                <a:lnSpc>
                  <a:spcPts val="1400"/>
                </a:lnSpc>
              </a:pPr>
              <a:r>
                <a:rPr kumimoji="0" lang="ja-JP" altLang="en-US" sz="900" dirty="0">
                  <a:solidFill>
                    <a:srgbClr val="000000"/>
                  </a:solidFill>
                  <a:latin typeface="メイリオ" panose="020B0604030504040204" pitchFamily="50" charset="-128"/>
                  <a:ea typeface="メイリオ" panose="020B0604030504040204" pitchFamily="50" charset="-128"/>
                </a:rPr>
                <a:t> 問合せ：新宿区地域振興部</a:t>
              </a:r>
              <a:endParaRPr kumimoji="0" lang="en-US" altLang="ja-JP" sz="900" dirty="0">
                <a:solidFill>
                  <a:srgbClr val="000000"/>
                </a:solidFill>
                <a:latin typeface="メイリオ" panose="020B0604030504040204" pitchFamily="50" charset="-128"/>
                <a:ea typeface="メイリオ" panose="020B0604030504040204" pitchFamily="50" charset="-128"/>
              </a:endParaRPr>
            </a:p>
            <a:p>
              <a:pPr>
                <a:lnSpc>
                  <a:spcPts val="1400"/>
                </a:lnSpc>
              </a:pPr>
              <a:r>
                <a:rPr kumimoji="0" lang="ja-JP" altLang="en-US" sz="900" dirty="0">
                  <a:solidFill>
                    <a:srgbClr val="000000"/>
                  </a:solidFill>
                  <a:latin typeface="メイリオ" panose="020B0604030504040204" pitchFamily="50" charset="-128"/>
                  <a:ea typeface="メイリオ" panose="020B0604030504040204" pitchFamily="50" charset="-128"/>
                </a:rPr>
                <a:t>　　　　 地域コミュニティ課</a:t>
              </a:r>
              <a:endParaRPr kumimoji="0" lang="en-US" altLang="ja-JP" sz="900" dirty="0">
                <a:solidFill>
                  <a:srgbClr val="000000"/>
                </a:solidFill>
                <a:latin typeface="メイリオ" panose="020B0604030504040204" pitchFamily="50" charset="-128"/>
                <a:ea typeface="メイリオ" panose="020B0604030504040204" pitchFamily="50" charset="-128"/>
              </a:endParaRPr>
            </a:p>
            <a:p>
              <a:pPr>
                <a:lnSpc>
                  <a:spcPts val="1400"/>
                </a:lnSpc>
              </a:pPr>
              <a:r>
                <a:rPr kumimoji="0" lang="ja-JP" altLang="en-US" sz="900" dirty="0">
                  <a:solidFill>
                    <a:srgbClr val="000000"/>
                  </a:solidFill>
                  <a:latin typeface="メイリオ" panose="020B0604030504040204" pitchFamily="50" charset="-128"/>
                  <a:ea typeface="メイリオ" panose="020B0604030504040204" pitchFamily="50" charset="-128"/>
                </a:rPr>
                <a:t> </a:t>
              </a:r>
              <a:r>
                <a:rPr kumimoji="0" lang="en-US" altLang="ja-JP" sz="900" dirty="0">
                  <a:solidFill>
                    <a:srgbClr val="000000"/>
                  </a:solidFill>
                  <a:latin typeface="ＭＳ Ｐ明朝" panose="02020600040205080304" pitchFamily="18" charset="-128"/>
                  <a:ea typeface="ＭＳ Ｐ明朝" panose="02020600040205080304" pitchFamily="18" charset="-128"/>
                </a:rPr>
                <a:t>【</a:t>
              </a:r>
              <a:r>
                <a:rPr kumimoji="0" lang="ja-JP" altLang="en-US" sz="900" dirty="0">
                  <a:solidFill>
                    <a:srgbClr val="000000"/>
                  </a:solidFill>
                  <a:latin typeface="メイリオ" panose="020B0604030504040204" pitchFamily="50" charset="-128"/>
                  <a:ea typeface="メイリオ" panose="020B0604030504040204" pitchFamily="50" charset="-128"/>
                </a:rPr>
                <a:t>電話</a:t>
              </a:r>
              <a:r>
                <a:rPr kumimoji="0" lang="en-US" altLang="ja-JP" sz="900" dirty="0">
                  <a:solidFill>
                    <a:srgbClr val="000000"/>
                  </a:solidFill>
                  <a:latin typeface="ＭＳ Ｐ明朝" panose="02020600040205080304" pitchFamily="18" charset="-128"/>
                  <a:ea typeface="ＭＳ Ｐ明朝" panose="02020600040205080304" pitchFamily="18" charset="-128"/>
                </a:rPr>
                <a:t>】</a:t>
              </a:r>
              <a:r>
                <a:rPr kumimoji="0" lang="en-US" altLang="ja-JP" sz="900" dirty="0">
                  <a:solidFill>
                    <a:srgbClr val="000000"/>
                  </a:solidFill>
                  <a:latin typeface="メイリオ" panose="020B0604030504040204" pitchFamily="50" charset="-128"/>
                  <a:ea typeface="メイリオ" panose="020B0604030504040204" pitchFamily="50" charset="-128"/>
                </a:rPr>
                <a:t> 03-5273-3872</a:t>
              </a:r>
              <a:r>
                <a:rPr kumimoji="0" lang="ja-JP" altLang="en-US" sz="900" dirty="0">
                  <a:solidFill>
                    <a:srgbClr val="000000"/>
                  </a:solidFill>
                  <a:latin typeface="メイリオ" panose="020B0604030504040204" pitchFamily="50" charset="-128"/>
                  <a:ea typeface="メイリオ" panose="020B0604030504040204" pitchFamily="50" charset="-128"/>
                </a:rPr>
                <a:t>　　　</a:t>
              </a:r>
              <a:r>
                <a:rPr kumimoji="0" lang="en-US" altLang="ja-JP" sz="900" dirty="0">
                  <a:solidFill>
                    <a:srgbClr val="000000"/>
                  </a:solidFill>
                  <a:latin typeface="メイリオ" panose="020B0604030504040204" pitchFamily="50" charset="-128"/>
                  <a:ea typeface="メイリオ" panose="020B0604030504040204" pitchFamily="50" charset="-128"/>
                </a:rPr>
                <a:t>【FAX】 03-3209-7455</a:t>
              </a:r>
            </a:p>
          </p:txBody>
        </p:sp>
        <p:sp>
          <p:nvSpPr>
            <p:cNvPr id="10" name="正方形/長方形 9">
              <a:extLst>
                <a:ext uri="{FF2B5EF4-FFF2-40B4-BE49-F238E27FC236}">
                  <a16:creationId xmlns:a16="http://schemas.microsoft.com/office/drawing/2014/main" id="{F881F749-DCA8-C358-D874-348C642D1BD2}"/>
                </a:ext>
              </a:extLst>
            </p:cNvPr>
            <p:cNvSpPr/>
            <p:nvPr/>
          </p:nvSpPr>
          <p:spPr>
            <a:xfrm>
              <a:off x="9287546" y="7477085"/>
              <a:ext cx="3723290" cy="2217066"/>
            </a:xfrm>
            <a:prstGeom prst="rect">
              <a:avLst/>
            </a:prstGeom>
            <a:noFill/>
            <a:ln w="19050">
              <a:solidFill>
                <a:srgbClr val="FF6600"/>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11" name="グループ化 10">
            <a:extLst>
              <a:ext uri="{FF2B5EF4-FFF2-40B4-BE49-F238E27FC236}">
                <a16:creationId xmlns:a16="http://schemas.microsoft.com/office/drawing/2014/main" id="{79FA6433-5EC6-8205-C96D-ABC1496ECF90}"/>
              </a:ext>
            </a:extLst>
          </p:cNvPr>
          <p:cNvGrpSpPr/>
          <p:nvPr/>
        </p:nvGrpSpPr>
        <p:grpSpPr>
          <a:xfrm>
            <a:off x="3791013" y="8305894"/>
            <a:ext cx="3575118" cy="2127988"/>
            <a:chOff x="11347407" y="8404687"/>
            <a:chExt cx="3457644" cy="2027598"/>
          </a:xfrm>
        </p:grpSpPr>
        <p:sp>
          <p:nvSpPr>
            <p:cNvPr id="12" name="正方形/長方形 74">
              <a:extLst>
                <a:ext uri="{FF2B5EF4-FFF2-40B4-BE49-F238E27FC236}">
                  <a16:creationId xmlns:a16="http://schemas.microsoft.com/office/drawing/2014/main" id="{CC93E66D-24A7-F582-6715-CCD98A501593}"/>
                </a:ext>
              </a:extLst>
            </p:cNvPr>
            <p:cNvSpPr>
              <a:spLocks noChangeArrowheads="1"/>
            </p:cNvSpPr>
            <p:nvPr/>
          </p:nvSpPr>
          <p:spPr bwMode="auto">
            <a:xfrm>
              <a:off x="11376383" y="8492062"/>
              <a:ext cx="3428668" cy="1940223"/>
            </a:xfrm>
            <a:prstGeom prst="rect">
              <a:avLst/>
            </a:prstGeom>
            <a:noFill/>
            <a:ln w="9525">
              <a:noFill/>
              <a:miter lim="800000"/>
              <a:headEnd/>
              <a:tailEnd/>
            </a:ln>
          </p:spPr>
          <p:txBody>
            <a:bodyPr>
              <a:noAutofit/>
            </a:bodyPr>
            <a:lstStyle/>
            <a:p>
              <a:pPr algn="r" defTabSz="914400">
                <a:lnSpc>
                  <a:spcPts val="1600"/>
                </a:lnSpc>
                <a:spcAft>
                  <a:spcPts val="400"/>
                </a:spcAft>
              </a:pPr>
              <a:r>
                <a:rPr kumimoji="0" lang="ja-JP" altLang="en-US" sz="1050" b="1" dirty="0">
                  <a:solidFill>
                    <a:srgbClr val="000000"/>
                  </a:solidFill>
                  <a:latin typeface="メイリオ" panose="020B0604030504040204" pitchFamily="50" charset="-128"/>
                  <a:ea typeface="メイリオ" panose="020B0604030504040204" pitchFamily="50" charset="-128"/>
                </a:rPr>
                <a:t>＜イベント情報</a:t>
              </a:r>
              <a:r>
                <a:rPr kumimoji="0" lang="en-US" altLang="ja-JP" sz="1050" b="1" dirty="0">
                  <a:solidFill>
                    <a:srgbClr val="000000"/>
                  </a:solidFill>
                  <a:latin typeface="メイリオ" panose="020B0604030504040204" pitchFamily="50" charset="-128"/>
                  <a:ea typeface="メイリオ" panose="020B0604030504040204" pitchFamily="50" charset="-128"/>
                </a:rPr>
                <a:t>/</a:t>
              </a:r>
              <a:r>
                <a:rPr kumimoji="0" lang="ja-JP" altLang="en-US" sz="1050" b="1" dirty="0">
                  <a:solidFill>
                    <a:srgbClr val="000000"/>
                  </a:solidFill>
                  <a:latin typeface="メイリオ" panose="020B0604030504040204" pitchFamily="50" charset="-128"/>
                  <a:ea typeface="メイリオ" panose="020B0604030504040204" pitchFamily="50" charset="-128"/>
                </a:rPr>
                <a:t>ボランティア募集など＞</a:t>
              </a:r>
              <a:endParaRPr kumimoji="0" lang="en-US" altLang="ja-JP" sz="1050" b="1" dirty="0">
                <a:solidFill>
                  <a:srgbClr val="000000"/>
                </a:solidFill>
                <a:latin typeface="メイリオ" panose="020B0604030504040204" pitchFamily="50" charset="-128"/>
                <a:ea typeface="メイリオ" panose="020B0604030504040204" pitchFamily="50" charset="-128"/>
              </a:endParaRPr>
            </a:p>
            <a:p>
              <a:pPr algn="just" defTabSz="914400">
                <a:lnSpc>
                  <a:spcPts val="1500"/>
                </a:lnSpc>
              </a:pPr>
              <a:r>
                <a:rPr kumimoji="0" lang="ja-JP" altLang="en-US" sz="1000" b="1" dirty="0">
                  <a:solidFill>
                    <a:srgbClr val="000000"/>
                  </a:solidFill>
                  <a:latin typeface="メイリオ" panose="020B0604030504040204" pitchFamily="50" charset="-128"/>
                  <a:ea typeface="メイリオ" panose="020B0604030504040204" pitchFamily="50" charset="-128"/>
                </a:rPr>
                <a:t>◆対象期間：</a:t>
              </a:r>
              <a:r>
                <a:rPr kumimoji="0" lang="en-US" altLang="ja-JP" sz="1000" b="1" dirty="0">
                  <a:solidFill>
                    <a:srgbClr val="000000"/>
                  </a:solidFill>
                  <a:latin typeface="メイリオ" panose="020B0604030504040204" pitchFamily="50" charset="-128"/>
                  <a:ea typeface="メイリオ" panose="020B0604030504040204" pitchFamily="50" charset="-128"/>
                </a:rPr>
                <a:t>2024</a:t>
              </a:r>
              <a:r>
                <a:rPr kumimoji="0" lang="ja-JP" altLang="en-US" sz="1000" b="1" dirty="0">
                  <a:solidFill>
                    <a:srgbClr val="000000"/>
                  </a:solidFill>
                  <a:latin typeface="メイリオ" panose="020B0604030504040204" pitchFamily="50" charset="-128"/>
                  <a:ea typeface="メイリオ" panose="020B0604030504040204" pitchFamily="50" charset="-128"/>
                </a:rPr>
                <a:t>年</a:t>
              </a:r>
              <a:r>
                <a:rPr kumimoji="0" lang="en-US" altLang="ja-JP" sz="1000" b="1" dirty="0">
                  <a:solidFill>
                    <a:srgbClr val="000000"/>
                  </a:solidFill>
                  <a:latin typeface="メイリオ" panose="020B0604030504040204" pitchFamily="50" charset="-128"/>
                  <a:ea typeface="メイリオ" panose="020B0604030504040204" pitchFamily="50" charset="-128"/>
                </a:rPr>
                <a:t>6</a:t>
              </a:r>
              <a:r>
                <a:rPr kumimoji="0" lang="ja-JP" altLang="en-US" sz="1000" b="1" dirty="0">
                  <a:solidFill>
                    <a:srgbClr val="000000"/>
                  </a:solidFill>
                  <a:latin typeface="メイリオ" panose="020B0604030504040204" pitchFamily="50" charset="-128"/>
                  <a:ea typeface="メイリオ" panose="020B0604030504040204" pitchFamily="50" charset="-128"/>
                </a:rPr>
                <a:t>月</a:t>
              </a:r>
              <a:r>
                <a:rPr kumimoji="0" lang="en-US" altLang="ja-JP" sz="1000" b="1" dirty="0">
                  <a:solidFill>
                    <a:srgbClr val="000000"/>
                  </a:solidFill>
                  <a:latin typeface="メイリオ" panose="020B0604030504040204" pitchFamily="50" charset="-128"/>
                  <a:ea typeface="メイリオ" panose="020B0604030504040204" pitchFamily="50" charset="-128"/>
                </a:rPr>
                <a:t>25</a:t>
              </a:r>
              <a:r>
                <a:rPr kumimoji="0" lang="ja-JP" altLang="en-US" sz="1000" b="1" dirty="0">
                  <a:solidFill>
                    <a:srgbClr val="000000"/>
                  </a:solidFill>
                  <a:latin typeface="メイリオ" panose="020B0604030504040204" pitchFamily="50" charset="-128"/>
                  <a:ea typeface="メイリオ" panose="020B0604030504040204" pitchFamily="50" charset="-128"/>
                </a:rPr>
                <a:t>日</a:t>
              </a:r>
              <a:r>
                <a:rPr kumimoji="0" lang="en-US" altLang="ja-JP" sz="1000" b="1" dirty="0">
                  <a:solidFill>
                    <a:srgbClr val="000000"/>
                  </a:solidFill>
                  <a:latin typeface="メイリオ" panose="020B0604030504040204" pitchFamily="50" charset="-128"/>
                  <a:ea typeface="メイリオ" panose="020B0604030504040204" pitchFamily="50" charset="-128"/>
                </a:rPr>
                <a:t>(</a:t>
              </a:r>
              <a:r>
                <a:rPr kumimoji="0" lang="ja-JP" altLang="en-US" sz="1000" b="1" dirty="0">
                  <a:solidFill>
                    <a:srgbClr val="000000"/>
                  </a:solidFill>
                  <a:latin typeface="メイリオ" panose="020B0604030504040204" pitchFamily="50" charset="-128"/>
                  <a:ea typeface="メイリオ" panose="020B0604030504040204" pitchFamily="50" charset="-128"/>
                </a:rPr>
                <a:t>火</a:t>
              </a:r>
              <a:r>
                <a:rPr kumimoji="0" lang="en-US" altLang="ja-JP" sz="1000" b="1" dirty="0">
                  <a:solidFill>
                    <a:srgbClr val="000000"/>
                  </a:solidFill>
                  <a:latin typeface="メイリオ" panose="020B0604030504040204" pitchFamily="50" charset="-128"/>
                  <a:ea typeface="メイリオ" panose="020B0604030504040204" pitchFamily="50" charset="-128"/>
                </a:rPr>
                <a:t>)</a:t>
              </a:r>
              <a:r>
                <a:rPr kumimoji="0" lang="ja-JP" altLang="en-US" sz="1000" b="1" dirty="0">
                  <a:solidFill>
                    <a:srgbClr val="000000"/>
                  </a:solidFill>
                  <a:latin typeface="メイリオ" panose="020B0604030504040204" pitchFamily="50" charset="-128"/>
                  <a:ea typeface="メイリオ" panose="020B0604030504040204" pitchFamily="50" charset="-128"/>
                </a:rPr>
                <a:t>～</a:t>
              </a:r>
              <a:r>
                <a:rPr kumimoji="0" lang="en-US" altLang="ja-JP" sz="1000" b="1" dirty="0">
                  <a:solidFill>
                    <a:srgbClr val="000000"/>
                  </a:solidFill>
                  <a:latin typeface="メイリオ" panose="020B0604030504040204" pitchFamily="50" charset="-128"/>
                  <a:ea typeface="メイリオ" panose="020B0604030504040204" pitchFamily="50" charset="-128"/>
                </a:rPr>
                <a:t>7</a:t>
              </a:r>
              <a:r>
                <a:rPr kumimoji="0" lang="ja-JP" altLang="en-US" sz="1000" b="1" dirty="0">
                  <a:solidFill>
                    <a:srgbClr val="000000"/>
                  </a:solidFill>
                  <a:latin typeface="メイリオ" panose="020B0604030504040204" pitchFamily="50" charset="-128"/>
                  <a:ea typeface="メイリオ" panose="020B0604030504040204" pitchFamily="50" charset="-128"/>
                </a:rPr>
                <a:t>月</a:t>
              </a:r>
              <a:r>
                <a:rPr kumimoji="0" lang="en-US" altLang="ja-JP" sz="1000" b="1" dirty="0">
                  <a:solidFill>
                    <a:srgbClr val="000000"/>
                  </a:solidFill>
                  <a:latin typeface="メイリオ" panose="020B0604030504040204" pitchFamily="50" charset="-128"/>
                  <a:ea typeface="メイリオ" panose="020B0604030504040204" pitchFamily="50" charset="-128"/>
                </a:rPr>
                <a:t>31</a:t>
              </a:r>
              <a:r>
                <a:rPr kumimoji="0" lang="ja-JP" altLang="en-US" sz="1000" b="1" dirty="0">
                  <a:solidFill>
                    <a:srgbClr val="000000"/>
                  </a:solidFill>
                  <a:latin typeface="メイリオ" panose="020B0604030504040204" pitchFamily="50" charset="-128"/>
                  <a:ea typeface="メイリオ" panose="020B0604030504040204" pitchFamily="50" charset="-128"/>
                </a:rPr>
                <a:t>日</a:t>
              </a:r>
              <a:r>
                <a:rPr kumimoji="0" lang="en-US" altLang="ja-JP" sz="1000" b="1" dirty="0">
                  <a:solidFill>
                    <a:srgbClr val="000000"/>
                  </a:solidFill>
                  <a:latin typeface="メイリオ" panose="020B0604030504040204" pitchFamily="50" charset="-128"/>
                  <a:ea typeface="メイリオ" panose="020B0604030504040204" pitchFamily="50" charset="-128"/>
                </a:rPr>
                <a:t>(</a:t>
              </a:r>
              <a:r>
                <a:rPr kumimoji="0" lang="ja-JP" altLang="en-US" sz="1000" b="1" dirty="0">
                  <a:solidFill>
                    <a:srgbClr val="000000"/>
                  </a:solidFill>
                  <a:latin typeface="メイリオ" panose="020B0604030504040204" pitchFamily="50" charset="-128"/>
                  <a:ea typeface="メイリオ" panose="020B0604030504040204" pitchFamily="50" charset="-128"/>
                </a:rPr>
                <a:t>水</a:t>
              </a:r>
              <a:r>
                <a:rPr kumimoji="0" lang="en-US" altLang="ja-JP" sz="1000" b="1" dirty="0">
                  <a:solidFill>
                    <a:srgbClr val="000000"/>
                  </a:solidFill>
                  <a:latin typeface="メイリオ" panose="020B0604030504040204" pitchFamily="50" charset="-128"/>
                  <a:ea typeface="メイリオ" panose="020B0604030504040204" pitchFamily="50" charset="-128"/>
                </a:rPr>
                <a:t>)</a:t>
              </a:r>
            </a:p>
            <a:p>
              <a:pPr algn="just" defTabSz="914400">
                <a:lnSpc>
                  <a:spcPts val="1500"/>
                </a:lnSpc>
              </a:pPr>
              <a:r>
                <a:rPr kumimoji="0" lang="ja-JP" altLang="en-US" sz="1000" b="1" dirty="0">
                  <a:solidFill>
                    <a:srgbClr val="000000"/>
                  </a:solidFill>
                  <a:latin typeface="メイリオ" panose="020B0604030504040204" pitchFamily="50" charset="-128"/>
                  <a:ea typeface="メイリオ" panose="020B0604030504040204" pitchFamily="50" charset="-128"/>
                </a:rPr>
                <a:t>◆募集締切：</a:t>
              </a:r>
              <a:r>
                <a:rPr kumimoji="0" lang="en-US" altLang="ja-JP" sz="1000" b="1" dirty="0">
                  <a:solidFill>
                    <a:srgbClr val="000000"/>
                  </a:solidFill>
                  <a:latin typeface="メイリオ" panose="020B0604030504040204" pitchFamily="50" charset="-128"/>
                  <a:ea typeface="メイリオ" panose="020B0604030504040204" pitchFamily="50" charset="-128"/>
                </a:rPr>
                <a:t>2024</a:t>
              </a:r>
              <a:r>
                <a:rPr kumimoji="0" lang="ja-JP" altLang="en-US" sz="1000" b="1" dirty="0">
                  <a:solidFill>
                    <a:srgbClr val="000000"/>
                  </a:solidFill>
                  <a:latin typeface="メイリオ" panose="020B0604030504040204" pitchFamily="50" charset="-128"/>
                  <a:ea typeface="メイリオ" panose="020B0604030504040204" pitchFamily="50" charset="-128"/>
                </a:rPr>
                <a:t>年</a:t>
              </a:r>
              <a:r>
                <a:rPr kumimoji="0" lang="en-US" altLang="ja-JP" sz="1000" b="1" dirty="0">
                  <a:solidFill>
                    <a:srgbClr val="000000"/>
                  </a:solidFill>
                  <a:latin typeface="メイリオ" panose="020B0604030504040204" pitchFamily="50" charset="-128"/>
                  <a:ea typeface="メイリオ" panose="020B0604030504040204" pitchFamily="50" charset="-128"/>
                </a:rPr>
                <a:t>5</a:t>
              </a:r>
              <a:r>
                <a:rPr kumimoji="0" lang="ja-JP" altLang="en-US" sz="1000" b="1" dirty="0">
                  <a:solidFill>
                    <a:srgbClr val="000000"/>
                  </a:solidFill>
                  <a:latin typeface="メイリオ" panose="020B0604030504040204" pitchFamily="50" charset="-128"/>
                  <a:ea typeface="メイリオ" panose="020B0604030504040204" pitchFamily="50" charset="-128"/>
                </a:rPr>
                <a:t>月</a:t>
              </a:r>
              <a:r>
                <a:rPr kumimoji="0" lang="en-US" altLang="ja-JP" sz="1000" b="1" dirty="0">
                  <a:solidFill>
                    <a:srgbClr val="000000"/>
                  </a:solidFill>
                  <a:latin typeface="メイリオ" panose="020B0604030504040204" pitchFamily="50" charset="-128"/>
                  <a:ea typeface="メイリオ" panose="020B0604030504040204" pitchFamily="50" charset="-128"/>
                </a:rPr>
                <a:t>20</a:t>
              </a:r>
              <a:r>
                <a:rPr kumimoji="0" lang="ja-JP" altLang="en-US" sz="1000" b="1" dirty="0">
                  <a:solidFill>
                    <a:srgbClr val="000000"/>
                  </a:solidFill>
                  <a:latin typeface="メイリオ" panose="020B0604030504040204" pitchFamily="50" charset="-128"/>
                  <a:ea typeface="メイリオ" panose="020B0604030504040204" pitchFamily="50" charset="-128"/>
                </a:rPr>
                <a:t>日</a:t>
              </a:r>
              <a:r>
                <a:rPr kumimoji="0" lang="en-US" altLang="ja-JP" sz="1000" b="1" dirty="0">
                  <a:solidFill>
                    <a:srgbClr val="000000"/>
                  </a:solidFill>
                  <a:latin typeface="メイリオ" panose="020B0604030504040204" pitchFamily="50" charset="-128"/>
                  <a:ea typeface="メイリオ" panose="020B0604030504040204" pitchFamily="50" charset="-128"/>
                </a:rPr>
                <a:t>(</a:t>
              </a:r>
              <a:r>
                <a:rPr kumimoji="0" lang="ja-JP" altLang="en-US" sz="1000" b="1" dirty="0">
                  <a:solidFill>
                    <a:srgbClr val="000000"/>
                  </a:solidFill>
                  <a:latin typeface="メイリオ" panose="020B0604030504040204" pitchFamily="50" charset="-128"/>
                  <a:ea typeface="メイリオ" panose="020B0604030504040204" pitchFamily="50" charset="-128"/>
                </a:rPr>
                <a:t>月</a:t>
              </a:r>
              <a:r>
                <a:rPr kumimoji="0" lang="en-US" altLang="ja-JP" sz="1000" b="1" dirty="0">
                  <a:solidFill>
                    <a:srgbClr val="000000"/>
                  </a:solidFill>
                  <a:latin typeface="メイリオ" panose="020B0604030504040204" pitchFamily="50" charset="-128"/>
                  <a:ea typeface="メイリオ" panose="020B0604030504040204" pitchFamily="50" charset="-128"/>
                </a:rPr>
                <a:t>)</a:t>
              </a:r>
            </a:p>
            <a:p>
              <a:pPr algn="just" defTabSz="914400">
                <a:lnSpc>
                  <a:spcPts val="1500"/>
                </a:lnSpc>
              </a:pPr>
              <a:r>
                <a:rPr kumimoji="0" lang="ja-JP" altLang="en-US" sz="1000" b="1" dirty="0">
                  <a:solidFill>
                    <a:srgbClr val="000000"/>
                  </a:solidFill>
                  <a:latin typeface="メイリオ" panose="020B0604030504040204" pitchFamily="50" charset="-128"/>
                  <a:ea typeface="メイリオ" panose="020B0604030504040204" pitchFamily="50" charset="-128"/>
                </a:rPr>
                <a:t>◆対象団体：当センター登録団体、一般利用団体</a:t>
              </a:r>
              <a:endParaRPr kumimoji="0" lang="en-US" altLang="ja-JP" sz="1000" b="1" dirty="0">
                <a:solidFill>
                  <a:srgbClr val="000000"/>
                </a:solidFill>
                <a:latin typeface="メイリオ" panose="020B0604030504040204" pitchFamily="50" charset="-128"/>
                <a:ea typeface="メイリオ" panose="020B0604030504040204" pitchFamily="50" charset="-128"/>
              </a:endParaRPr>
            </a:p>
            <a:p>
              <a:pPr algn="just" defTabSz="914400">
                <a:lnSpc>
                  <a:spcPts val="1500"/>
                </a:lnSpc>
              </a:pPr>
              <a:r>
                <a:rPr kumimoji="0" lang="ja-JP" altLang="en-US" sz="1000" b="1" dirty="0">
                  <a:solidFill>
                    <a:srgbClr val="000000"/>
                  </a:solidFill>
                  <a:latin typeface="メイリオ" panose="020B0604030504040204" pitchFamily="50" charset="-128"/>
                  <a:ea typeface="メイリオ" panose="020B0604030504040204" pitchFamily="50" charset="-128"/>
                </a:rPr>
                <a:t>◆掲載件数：最大</a:t>
              </a:r>
              <a:r>
                <a:rPr kumimoji="0" lang="en-US" altLang="ja-JP" sz="1000" b="1" dirty="0">
                  <a:latin typeface="メイリオ" panose="020B0604030504040204" pitchFamily="50" charset="-128"/>
                  <a:ea typeface="メイリオ" panose="020B0604030504040204" pitchFamily="50" charset="-128"/>
                </a:rPr>
                <a:t>5</a:t>
              </a:r>
              <a:r>
                <a:rPr kumimoji="0" lang="ja-JP" altLang="en-US" sz="1000" b="1" dirty="0">
                  <a:solidFill>
                    <a:srgbClr val="000000"/>
                  </a:solidFill>
                  <a:latin typeface="メイリオ" panose="020B0604030504040204" pitchFamily="50" charset="-128"/>
                  <a:ea typeface="メイリオ" panose="020B0604030504040204" pitchFamily="50" charset="-128"/>
                </a:rPr>
                <a:t>件（</a:t>
              </a:r>
              <a:r>
                <a:rPr kumimoji="0" lang="en-US" altLang="ja-JP" sz="1000" b="1" dirty="0">
                  <a:solidFill>
                    <a:srgbClr val="000000"/>
                  </a:solidFill>
                  <a:latin typeface="メイリオ" panose="020B0604030504040204" pitchFamily="50" charset="-128"/>
                  <a:ea typeface="メイリオ" panose="020B0604030504040204" pitchFamily="50" charset="-128"/>
                </a:rPr>
                <a:t>1</a:t>
              </a:r>
              <a:r>
                <a:rPr kumimoji="0" lang="ja-JP" altLang="en-US" sz="1000" b="1" dirty="0">
                  <a:solidFill>
                    <a:srgbClr val="000000"/>
                  </a:solidFill>
                  <a:latin typeface="メイリオ" panose="020B0604030504040204" pitchFamily="50" charset="-128"/>
                  <a:ea typeface="メイリオ" panose="020B0604030504040204" pitchFamily="50" charset="-128"/>
                </a:rPr>
                <a:t>団体</a:t>
              </a:r>
              <a:r>
                <a:rPr kumimoji="0" lang="en-US" altLang="ja-JP" sz="1000" b="1" dirty="0">
                  <a:solidFill>
                    <a:srgbClr val="000000"/>
                  </a:solidFill>
                  <a:latin typeface="メイリオ" panose="020B0604030504040204" pitchFamily="50" charset="-128"/>
                  <a:ea typeface="メイリオ" panose="020B0604030504040204" pitchFamily="50" charset="-128"/>
                </a:rPr>
                <a:t>1</a:t>
              </a:r>
              <a:r>
                <a:rPr kumimoji="0" lang="ja-JP" altLang="en-US" sz="1000" b="1" dirty="0">
                  <a:solidFill>
                    <a:srgbClr val="000000"/>
                  </a:solidFill>
                  <a:latin typeface="メイリオ" panose="020B0604030504040204" pitchFamily="50" charset="-128"/>
                  <a:ea typeface="メイリオ" panose="020B0604030504040204" pitchFamily="50" charset="-128"/>
                </a:rPr>
                <a:t>件掲載できます。応募が多い場合は、当センターまたは新宿区内のイベント・登録団体のイベントを優先させていただきます。） </a:t>
              </a:r>
              <a:endParaRPr kumimoji="0" lang="en-US" altLang="ja-JP" sz="1000" b="1" dirty="0">
                <a:solidFill>
                  <a:srgbClr val="000000"/>
                </a:solidFill>
                <a:latin typeface="メイリオ" panose="020B0604030504040204" pitchFamily="50" charset="-128"/>
                <a:ea typeface="メイリオ" panose="020B0604030504040204" pitchFamily="50" charset="-128"/>
              </a:endParaRPr>
            </a:p>
            <a:p>
              <a:pPr algn="just" defTabSz="914400">
                <a:lnSpc>
                  <a:spcPts val="1500"/>
                </a:lnSpc>
              </a:pPr>
              <a:r>
                <a:rPr kumimoji="0" lang="ja-JP" altLang="en-US" sz="1000" b="1" dirty="0">
                  <a:solidFill>
                    <a:srgbClr val="000000"/>
                  </a:solidFill>
                  <a:latin typeface="メイリオ" panose="020B0604030504040204" pitchFamily="50" charset="-128"/>
                  <a:ea typeface="メイリオ" panose="020B0604030504040204" pitchFamily="50" charset="-128"/>
                </a:rPr>
                <a:t>◆申込方法：タイトル、日時、場所、参加費、連絡先を当センターまで、メール又は</a:t>
              </a:r>
              <a:r>
                <a:rPr kumimoji="0" lang="en-US" altLang="ja-JP" sz="1000" b="1" dirty="0">
                  <a:solidFill>
                    <a:srgbClr val="000000"/>
                  </a:solidFill>
                  <a:latin typeface="メイリオ" panose="020B0604030504040204" pitchFamily="50" charset="-128"/>
                  <a:ea typeface="メイリオ" panose="020B0604030504040204" pitchFamily="50" charset="-128"/>
                </a:rPr>
                <a:t>FAX</a:t>
              </a:r>
              <a:r>
                <a:rPr kumimoji="0" lang="ja-JP" altLang="en-US" sz="1000" b="1" dirty="0">
                  <a:solidFill>
                    <a:srgbClr val="000000"/>
                  </a:solidFill>
                  <a:latin typeface="メイリオ" panose="020B0604030504040204" pitchFamily="50" charset="-128"/>
                  <a:ea typeface="メイリオ" panose="020B0604030504040204" pitchFamily="50" charset="-128"/>
                </a:rPr>
                <a:t>にてご連絡ください。</a:t>
              </a:r>
              <a:endParaRPr kumimoji="0" lang="en-US" altLang="ja-JP" sz="1000" b="1" dirty="0">
                <a:solidFill>
                  <a:srgbClr val="000000"/>
                </a:solidFill>
                <a:latin typeface="メイリオ" panose="020B0604030504040204" pitchFamily="50" charset="-128"/>
                <a:ea typeface="メイリオ" panose="020B0604030504040204" pitchFamily="50" charset="-128"/>
              </a:endParaRPr>
            </a:p>
          </p:txBody>
        </p:sp>
        <p:sp>
          <p:nvSpPr>
            <p:cNvPr id="13" name="フローチャート: 端子 12">
              <a:extLst>
                <a:ext uri="{FF2B5EF4-FFF2-40B4-BE49-F238E27FC236}">
                  <a16:creationId xmlns:a16="http://schemas.microsoft.com/office/drawing/2014/main" id="{A06DDF53-FA5F-CA4C-1BA8-86F17873917F}"/>
                </a:ext>
              </a:extLst>
            </p:cNvPr>
            <p:cNvSpPr/>
            <p:nvPr/>
          </p:nvSpPr>
          <p:spPr>
            <a:xfrm>
              <a:off x="11347407" y="8404687"/>
              <a:ext cx="905738" cy="389513"/>
            </a:xfrm>
            <a:prstGeom prst="flowChartTerminator">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sz="1200" b="1" spc="50" dirty="0">
                  <a:ln w="11430"/>
                  <a:solidFill>
                    <a:srgbClr val="FF0000"/>
                  </a:solidFill>
                  <a:effectLst>
                    <a:outerShdw blurRad="38100" dist="38100" dir="2700000" algn="tl">
                      <a:srgbClr val="000000">
                        <a:alpha val="43137"/>
                      </a:srgbClr>
                    </a:outerShdw>
                  </a:effectLst>
                </a:rPr>
                <a:t>掲載募集</a:t>
              </a:r>
            </a:p>
          </p:txBody>
        </p:sp>
      </p:grpSp>
      <p:sp>
        <p:nvSpPr>
          <p:cNvPr id="14" name="テキスト ボックス 3">
            <a:extLst>
              <a:ext uri="{FF2B5EF4-FFF2-40B4-BE49-F238E27FC236}">
                <a16:creationId xmlns:a16="http://schemas.microsoft.com/office/drawing/2014/main" id="{6FA233DE-34B5-958B-B4DB-B41EC3125910}"/>
              </a:ext>
            </a:extLst>
          </p:cNvPr>
          <p:cNvSpPr txBox="1">
            <a:spLocks noChangeArrowheads="1"/>
          </p:cNvSpPr>
          <p:nvPr/>
        </p:nvSpPr>
        <p:spPr bwMode="auto">
          <a:xfrm>
            <a:off x="114112" y="3694097"/>
            <a:ext cx="7234052" cy="430887"/>
          </a:xfrm>
          <a:prstGeom prst="rect">
            <a:avLst/>
          </a:prstGeom>
          <a:noFill/>
          <a:ln w="9525">
            <a:noFill/>
            <a:miter lim="800000"/>
            <a:headEnd/>
            <a:tailEnd/>
          </a:ln>
        </p:spPr>
        <p:txBody>
          <a:bodyPr wrap="square">
            <a:spAutoFit/>
          </a:bodyPr>
          <a:lstStyle>
            <a:defPPr>
              <a:defRPr lang="ja-JP"/>
            </a:defPPr>
            <a:lvl1pPr algn="l" defTabSz="1036638" rtl="0" fontAlgn="base">
              <a:spcBef>
                <a:spcPct val="0"/>
              </a:spcBef>
              <a:spcAft>
                <a:spcPct val="0"/>
              </a:spcAft>
              <a:defRPr kumimoji="1" sz="2000" kern="1200">
                <a:solidFill>
                  <a:schemeClr val="tx1"/>
                </a:solidFill>
                <a:latin typeface="Arial" charset="0"/>
                <a:ea typeface="ＭＳ Ｐゴシック" charset="-128"/>
                <a:cs typeface="+mn-cs"/>
              </a:defRPr>
            </a:lvl1pPr>
            <a:lvl2pPr marL="517525" indent="-60325" algn="l" defTabSz="1036638" rtl="0" fontAlgn="base">
              <a:spcBef>
                <a:spcPct val="0"/>
              </a:spcBef>
              <a:spcAft>
                <a:spcPct val="0"/>
              </a:spcAft>
              <a:defRPr kumimoji="1" sz="2000" kern="1200">
                <a:solidFill>
                  <a:schemeClr val="tx1"/>
                </a:solidFill>
                <a:latin typeface="Arial" charset="0"/>
                <a:ea typeface="ＭＳ Ｐゴシック" charset="-128"/>
                <a:cs typeface="+mn-cs"/>
              </a:defRPr>
            </a:lvl2pPr>
            <a:lvl3pPr marL="1036638" indent="-122238" algn="l" defTabSz="1036638" rtl="0" fontAlgn="base">
              <a:spcBef>
                <a:spcPct val="0"/>
              </a:spcBef>
              <a:spcAft>
                <a:spcPct val="0"/>
              </a:spcAft>
              <a:defRPr kumimoji="1" sz="2000" kern="1200">
                <a:solidFill>
                  <a:schemeClr val="tx1"/>
                </a:solidFill>
                <a:latin typeface="Arial" charset="0"/>
                <a:ea typeface="ＭＳ Ｐゴシック" charset="-128"/>
                <a:cs typeface="+mn-cs"/>
              </a:defRPr>
            </a:lvl3pPr>
            <a:lvl4pPr marL="1554163" indent="-182563" algn="l" defTabSz="1036638" rtl="0" fontAlgn="base">
              <a:spcBef>
                <a:spcPct val="0"/>
              </a:spcBef>
              <a:spcAft>
                <a:spcPct val="0"/>
              </a:spcAft>
              <a:defRPr kumimoji="1" sz="2000" kern="1200">
                <a:solidFill>
                  <a:schemeClr val="tx1"/>
                </a:solidFill>
                <a:latin typeface="Arial" charset="0"/>
                <a:ea typeface="ＭＳ Ｐゴシック" charset="-128"/>
                <a:cs typeface="+mn-cs"/>
              </a:defRPr>
            </a:lvl4pPr>
            <a:lvl5pPr marL="2073275" indent="-244475" algn="l" defTabSz="1036638" rtl="0" fontAlgn="base">
              <a:spcBef>
                <a:spcPct val="0"/>
              </a:spcBef>
              <a:spcAft>
                <a:spcPct val="0"/>
              </a:spcAft>
              <a:defRPr kumimoji="1" sz="2000" kern="1200">
                <a:solidFill>
                  <a:schemeClr val="tx1"/>
                </a:solidFill>
                <a:latin typeface="Arial" charset="0"/>
                <a:ea typeface="ＭＳ Ｐゴシック" charset="-128"/>
                <a:cs typeface="+mn-cs"/>
              </a:defRPr>
            </a:lvl5pPr>
            <a:lvl6pPr marL="2286000" algn="l" defTabSz="914400" rtl="0" eaLnBrk="1" latinLnBrk="0" hangingPunct="1">
              <a:defRPr kumimoji="1" sz="2000" kern="1200">
                <a:solidFill>
                  <a:schemeClr val="tx1"/>
                </a:solidFill>
                <a:latin typeface="Arial" charset="0"/>
                <a:ea typeface="ＭＳ Ｐゴシック" charset="-128"/>
                <a:cs typeface="+mn-cs"/>
              </a:defRPr>
            </a:lvl6pPr>
            <a:lvl7pPr marL="2743200" algn="l" defTabSz="914400" rtl="0" eaLnBrk="1" latinLnBrk="0" hangingPunct="1">
              <a:defRPr kumimoji="1" sz="2000" kern="1200">
                <a:solidFill>
                  <a:schemeClr val="tx1"/>
                </a:solidFill>
                <a:latin typeface="Arial" charset="0"/>
                <a:ea typeface="ＭＳ Ｐゴシック" charset="-128"/>
                <a:cs typeface="+mn-cs"/>
              </a:defRPr>
            </a:lvl7pPr>
            <a:lvl8pPr marL="3200400" algn="l" defTabSz="914400" rtl="0" eaLnBrk="1" latinLnBrk="0" hangingPunct="1">
              <a:defRPr kumimoji="1" sz="2000" kern="1200">
                <a:solidFill>
                  <a:schemeClr val="tx1"/>
                </a:solidFill>
                <a:latin typeface="Arial" charset="0"/>
                <a:ea typeface="ＭＳ Ｐゴシック" charset="-128"/>
                <a:cs typeface="+mn-cs"/>
              </a:defRPr>
            </a:lvl8pPr>
            <a:lvl9pPr marL="3657600" algn="l" defTabSz="914400" rtl="0" eaLnBrk="1" latinLnBrk="0" hangingPunct="1">
              <a:defRPr kumimoji="1" sz="2000" kern="1200">
                <a:solidFill>
                  <a:schemeClr val="tx1"/>
                </a:solidFill>
                <a:latin typeface="Arial" charset="0"/>
                <a:ea typeface="ＭＳ Ｐゴシック" charset="-128"/>
                <a:cs typeface="+mn-cs"/>
              </a:defRPr>
            </a:lvl9pPr>
          </a:lstStyle>
          <a:p>
            <a:r>
              <a:rPr lang="ja-JP" altLang="en-US" sz="1050" dirty="0">
                <a:latin typeface="メイリオ" pitchFamily="50" charset="-128"/>
                <a:ea typeface="メイリオ" pitchFamily="50" charset="-128"/>
                <a:cs typeface="メイリオ" pitchFamily="50" charset="-128"/>
              </a:rPr>
              <a:t>イベント情報は各団体の</a:t>
            </a:r>
            <a:r>
              <a:rPr lang="en-US" altLang="ja-JP" sz="1050" dirty="0">
                <a:latin typeface="メイリオ" pitchFamily="50" charset="-128"/>
                <a:ea typeface="メイリオ" pitchFamily="50" charset="-128"/>
                <a:cs typeface="メイリオ" pitchFamily="50" charset="-128"/>
              </a:rPr>
              <a:t>HP</a:t>
            </a:r>
            <a:r>
              <a:rPr lang="ja-JP" altLang="en-US" sz="1050" dirty="0">
                <a:latin typeface="メイリオ" pitchFamily="50" charset="-128"/>
                <a:ea typeface="メイリオ" pitchFamily="50" charset="-128"/>
                <a:cs typeface="メイリオ" pitchFamily="50" charset="-128"/>
              </a:rPr>
              <a:t>等に掲載されているものを紹介しています。諸事情によりイベントが延期や中止になることも考えられますので、詳細については各団体にお問い合わせください。</a:t>
            </a:r>
          </a:p>
        </p:txBody>
      </p:sp>
      <p:pic>
        <p:nvPicPr>
          <p:cNvPr id="15" name="図 14">
            <a:extLst>
              <a:ext uri="{FF2B5EF4-FFF2-40B4-BE49-F238E27FC236}">
                <a16:creationId xmlns:a16="http://schemas.microsoft.com/office/drawing/2014/main" id="{DB0863DF-518E-23A3-DAF0-C897694F7A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7434" y="9469386"/>
            <a:ext cx="1178307" cy="554130"/>
          </a:xfrm>
          <a:prstGeom prst="rect">
            <a:avLst/>
          </a:prstGeom>
        </p:spPr>
      </p:pic>
      <p:sp>
        <p:nvSpPr>
          <p:cNvPr id="16" name="テキスト ボックス 46">
            <a:extLst>
              <a:ext uri="{FF2B5EF4-FFF2-40B4-BE49-F238E27FC236}">
                <a16:creationId xmlns:a16="http://schemas.microsoft.com/office/drawing/2014/main" id="{F9CBD4C6-8EEE-DF4F-5032-06FFE1DAA6C4}"/>
              </a:ext>
            </a:extLst>
          </p:cNvPr>
          <p:cNvSpPr txBox="1">
            <a:spLocks noChangeArrowheads="1"/>
          </p:cNvSpPr>
          <p:nvPr/>
        </p:nvSpPr>
        <p:spPr bwMode="auto">
          <a:xfrm>
            <a:off x="156006" y="4075701"/>
            <a:ext cx="3545243" cy="2142182"/>
          </a:xfrm>
          <a:prstGeom prst="rect">
            <a:avLst/>
          </a:prstGeom>
          <a:solidFill>
            <a:schemeClr val="bg1"/>
          </a:solidFill>
          <a:ln w="9525">
            <a:noFill/>
            <a:miter lim="800000"/>
            <a:headEnd/>
            <a:tailEnd/>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b="1" dirty="0">
                <a:solidFill>
                  <a:srgbClr val="FF0000"/>
                </a:solidFill>
                <a:effectLst/>
                <a:latin typeface="メイリオ" panose="020B0604030504040204" pitchFamily="50" charset="-128"/>
                <a:ea typeface="メイリオ" panose="020B0604030504040204" pitchFamily="50" charset="-128"/>
              </a:rPr>
              <a:t>　　　　　　　　　　</a:t>
            </a:r>
            <a:r>
              <a:rPr lang="en-US" altLang="ja-JP" sz="1050" b="1" dirty="0" err="1">
                <a:effectLst/>
                <a:latin typeface="メイリオ" panose="020B0604030504040204" pitchFamily="50" charset="-128"/>
                <a:ea typeface="メイリオ" panose="020B0604030504040204" pitchFamily="50" charset="-128"/>
              </a:rPr>
              <a:t>FirstStep</a:t>
            </a:r>
            <a:r>
              <a:rPr lang="ja-JP" altLang="en-US" sz="1050" b="1" dirty="0">
                <a:effectLst/>
                <a:latin typeface="メイリオ" panose="020B0604030504040204" pitchFamily="50" charset="-128"/>
                <a:ea typeface="メイリオ" panose="020B0604030504040204" pitchFamily="50" charset="-128"/>
              </a:rPr>
              <a:t>　</a:t>
            </a:r>
            <a:endParaRPr lang="en-US" altLang="ja-JP" sz="1050" b="1" dirty="0">
              <a:effectLst/>
              <a:latin typeface="メイリオ" panose="020B0604030504040204" pitchFamily="50" charset="-128"/>
              <a:ea typeface="メイリオ" panose="020B0604030504040204" pitchFamily="50" charset="-128"/>
            </a:endParaRPr>
          </a:p>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b="1" dirty="0">
                <a:effectLst/>
                <a:latin typeface="メイリオ" panose="020B0604030504040204" pitchFamily="50" charset="-128"/>
                <a:ea typeface="メイリオ" panose="020B0604030504040204" pitchFamily="50" charset="-128"/>
              </a:rPr>
              <a:t>　　　　　　　　　 「親の勉強会」</a:t>
            </a:r>
            <a:endParaRPr lang="en-US" altLang="ja-JP" sz="1050" b="1" dirty="0">
              <a:effectLst/>
              <a:latin typeface="メイリオ" panose="020B0604030504040204" pitchFamily="50" charset="-128"/>
              <a:ea typeface="メイリオ" panose="020B0604030504040204" pitchFamily="50" charset="-128"/>
            </a:endParaRPr>
          </a:p>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dirty="0">
                <a:effectLst/>
                <a:latin typeface="メイリオ" panose="020B0604030504040204" pitchFamily="50" charset="-128"/>
                <a:ea typeface="メイリオ" panose="020B0604030504040204" pitchFamily="50" charset="-128"/>
              </a:rPr>
              <a:t>日　時：</a:t>
            </a:r>
            <a:r>
              <a:rPr lang="en-US" altLang="ja-JP" sz="1050" dirty="0">
                <a:effectLst/>
                <a:latin typeface="メイリオ" panose="020B0604030504040204" pitchFamily="50" charset="-128"/>
                <a:ea typeface="メイリオ" panose="020B0604030504040204" pitchFamily="50" charset="-128"/>
              </a:rPr>
              <a:t>2024</a:t>
            </a:r>
            <a:r>
              <a:rPr lang="ja-JP" altLang="en-US" sz="1050" dirty="0">
                <a:effectLst/>
                <a:latin typeface="メイリオ" panose="020B0604030504040204" pitchFamily="50" charset="-128"/>
                <a:ea typeface="メイリオ" panose="020B0604030504040204" pitchFamily="50" charset="-128"/>
              </a:rPr>
              <a:t>年</a:t>
            </a:r>
            <a:r>
              <a:rPr lang="en-US" altLang="ja-JP" sz="1050" dirty="0">
                <a:effectLst/>
                <a:latin typeface="メイリオ" panose="020B0604030504040204" pitchFamily="50" charset="-128"/>
                <a:ea typeface="メイリオ" panose="020B0604030504040204" pitchFamily="50" charset="-128"/>
              </a:rPr>
              <a:t>5</a:t>
            </a:r>
            <a:r>
              <a:rPr lang="ja-JP" altLang="en-US" sz="1050" dirty="0">
                <a:effectLst/>
                <a:latin typeface="メイリオ" panose="020B0604030504040204" pitchFamily="50" charset="-128"/>
                <a:ea typeface="メイリオ" panose="020B0604030504040204" pitchFamily="50" charset="-128"/>
              </a:rPr>
              <a:t>月</a:t>
            </a:r>
            <a:r>
              <a:rPr lang="en-US" altLang="ja-JP" sz="1050" dirty="0">
                <a:effectLst/>
                <a:latin typeface="メイリオ" panose="020B0604030504040204" pitchFamily="50" charset="-128"/>
                <a:ea typeface="メイリオ" panose="020B0604030504040204" pitchFamily="50" charset="-128"/>
              </a:rPr>
              <a:t>12</a:t>
            </a:r>
            <a:r>
              <a:rPr lang="ja-JP" altLang="en-US" sz="1050" dirty="0">
                <a:effectLst/>
                <a:latin typeface="メイリオ" panose="020B0604030504040204" pitchFamily="50" charset="-128"/>
                <a:ea typeface="メイリオ" panose="020B0604030504040204" pitchFamily="50" charset="-128"/>
              </a:rPr>
              <a:t>日（日）</a:t>
            </a:r>
            <a:r>
              <a:rPr lang="en-US" altLang="ja-JP" sz="1050" dirty="0">
                <a:effectLst/>
                <a:latin typeface="メイリオ" panose="020B0604030504040204" pitchFamily="50" charset="-128"/>
                <a:ea typeface="メイリオ" panose="020B0604030504040204" pitchFamily="50" charset="-128"/>
              </a:rPr>
              <a:t>12</a:t>
            </a:r>
            <a:r>
              <a:rPr lang="ja-JP" altLang="en-US" sz="1050" dirty="0">
                <a:effectLst/>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a:t>
            </a:r>
            <a:r>
              <a:rPr lang="en-US" altLang="ja-JP" sz="1050" dirty="0">
                <a:effectLst/>
                <a:latin typeface="メイリオ" panose="020B0604030504040204" pitchFamily="50" charset="-128"/>
                <a:ea typeface="メイリオ" panose="020B0604030504040204" pitchFamily="50" charset="-128"/>
              </a:rPr>
              <a:t>0</a:t>
            </a:r>
            <a:r>
              <a:rPr lang="ja-JP" altLang="en-US" sz="1050" dirty="0">
                <a:effectLst/>
                <a:latin typeface="メイリオ" panose="020B0604030504040204" pitchFamily="50" charset="-128"/>
                <a:ea typeface="メイリオ" panose="020B0604030504040204" pitchFamily="50" charset="-128"/>
              </a:rPr>
              <a:t>～</a:t>
            </a:r>
            <a:r>
              <a:rPr lang="en-US" altLang="ja-JP" sz="1050" dirty="0">
                <a:effectLst/>
                <a:latin typeface="メイリオ" panose="020B0604030504040204" pitchFamily="50" charset="-128"/>
                <a:ea typeface="メイリオ" panose="020B0604030504040204" pitchFamily="50" charset="-128"/>
              </a:rPr>
              <a:t>16</a:t>
            </a:r>
            <a:r>
              <a:rPr lang="ja-JP" altLang="en-US" sz="1050" dirty="0">
                <a:effectLst/>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a:t>
            </a:r>
            <a:r>
              <a:rPr lang="en-US" altLang="ja-JP" sz="1050" dirty="0">
                <a:effectLst/>
                <a:latin typeface="メイリオ" panose="020B0604030504040204" pitchFamily="50" charset="-128"/>
                <a:ea typeface="メイリオ" panose="020B0604030504040204" pitchFamily="50" charset="-128"/>
              </a:rPr>
              <a:t>0</a:t>
            </a:r>
          </a:p>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dirty="0">
                <a:effectLst/>
                <a:latin typeface="メイリオ" panose="020B0604030504040204" pitchFamily="50" charset="-128"/>
                <a:ea typeface="メイリオ" panose="020B0604030504040204" pitchFamily="50" charset="-128"/>
              </a:rPr>
              <a:t>会　場：新宿</a:t>
            </a:r>
            <a:r>
              <a:rPr lang="en-US" altLang="ja-JP" sz="1050" dirty="0">
                <a:effectLst/>
                <a:latin typeface="メイリオ" panose="020B0604030504040204" pitchFamily="50" charset="-128"/>
                <a:ea typeface="メイリオ" panose="020B0604030504040204" pitchFamily="50" charset="-128"/>
              </a:rPr>
              <a:t>NPO</a:t>
            </a:r>
            <a:r>
              <a:rPr lang="ja-JP" altLang="en-US" sz="1050" dirty="0">
                <a:effectLst/>
                <a:latin typeface="メイリオ" panose="020B0604030504040204" pitchFamily="50" charset="-128"/>
                <a:ea typeface="メイリオ" panose="020B0604030504040204" pitchFamily="50" charset="-128"/>
              </a:rPr>
              <a:t>協働推進センター</a:t>
            </a:r>
          </a:p>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dirty="0">
                <a:effectLst/>
                <a:latin typeface="メイリオ" panose="020B0604030504040204" pitchFamily="50" charset="-128"/>
                <a:ea typeface="メイリオ" panose="020B0604030504040204" pitchFamily="50" charset="-128"/>
              </a:rPr>
              <a:t>内　容：不登校やひきこもりの子どもをもつ親の勉強会</a:t>
            </a:r>
          </a:p>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dirty="0">
                <a:effectLst/>
                <a:latin typeface="メイリオ" panose="020B0604030504040204" pitchFamily="50" charset="-128"/>
                <a:ea typeface="メイリオ" panose="020B0604030504040204" pitchFamily="50" charset="-128"/>
              </a:rPr>
              <a:t>参加費：</a:t>
            </a:r>
            <a:r>
              <a:rPr lang="en-US" altLang="ja-JP" sz="1050" dirty="0">
                <a:effectLst/>
                <a:latin typeface="メイリオ" panose="020B0604030504040204" pitchFamily="50" charset="-128"/>
                <a:ea typeface="メイリオ" panose="020B0604030504040204" pitchFamily="50" charset="-128"/>
              </a:rPr>
              <a:t>3,000</a:t>
            </a:r>
            <a:r>
              <a:rPr lang="ja-JP" altLang="en-US" sz="1050" dirty="0">
                <a:effectLst/>
                <a:latin typeface="メイリオ" panose="020B0604030504040204" pitchFamily="50" charset="-128"/>
                <a:ea typeface="メイリオ" panose="020B0604030504040204" pitchFamily="50" charset="-128"/>
              </a:rPr>
              <a:t>円（事前面談が必要）</a:t>
            </a:r>
          </a:p>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dirty="0">
                <a:effectLst/>
                <a:latin typeface="メイリオ" panose="020B0604030504040204" pitchFamily="50" charset="-128"/>
                <a:ea typeface="メイリオ" panose="020B0604030504040204" pitchFamily="50" charset="-128"/>
              </a:rPr>
              <a:t>申込み：主催者</a:t>
            </a:r>
            <a:r>
              <a:rPr lang="en-US" altLang="ja-JP" sz="1050" dirty="0">
                <a:effectLst/>
                <a:latin typeface="メイリオ" panose="020B0604030504040204" pitchFamily="50" charset="-128"/>
                <a:ea typeface="メイリオ" panose="020B0604030504040204" pitchFamily="50" charset="-128"/>
              </a:rPr>
              <a:t>HP</a:t>
            </a:r>
            <a:r>
              <a:rPr lang="ja-JP" altLang="en-US" sz="1050" dirty="0">
                <a:effectLst/>
                <a:latin typeface="メイリオ" panose="020B0604030504040204" pitchFamily="50" charset="-128"/>
                <a:ea typeface="メイリオ" panose="020B0604030504040204" pitchFamily="50" charset="-128"/>
              </a:rPr>
              <a:t>の申込みフォームから</a:t>
            </a:r>
          </a:p>
          <a:p>
            <a:pPr marL="0" marR="0" lvl="0" indent="0" algn="l" defTabSz="1036638" rtl="0" eaLnBrk="1" fontAlgn="base" latinLnBrk="0" hangingPunct="1">
              <a:lnSpc>
                <a:spcPts val="1500"/>
              </a:lnSpc>
              <a:spcBef>
                <a:spcPct val="0"/>
              </a:spcBef>
              <a:spcAft>
                <a:spcPts val="0"/>
              </a:spcAft>
              <a:buClrTx/>
              <a:buSzTx/>
              <a:buFontTx/>
              <a:buNone/>
              <a:tabLst/>
              <a:defRPr/>
            </a:pPr>
            <a:r>
              <a:rPr lang="ja-JP" altLang="en-US" sz="1050" dirty="0">
                <a:effectLst/>
                <a:latin typeface="メイリオ" panose="020B0604030504040204" pitchFamily="50" charset="-128"/>
                <a:ea typeface="メイリオ" panose="020B0604030504040204" pitchFamily="50" charset="-128"/>
              </a:rPr>
              <a:t>問合せ：</a:t>
            </a:r>
            <a:r>
              <a:rPr lang="en-US" altLang="ja-JP" sz="1050" dirty="0">
                <a:effectLst/>
                <a:latin typeface="メイリオ" panose="020B0604030504040204" pitchFamily="50" charset="-128"/>
                <a:ea typeface="メイリオ" panose="020B0604030504040204" pitchFamily="50" charset="-128"/>
              </a:rPr>
              <a:t>First Step</a:t>
            </a:r>
          </a:p>
          <a:p>
            <a:pPr marL="0" marR="0" lvl="0" indent="0" algn="l" defTabSz="1036638" rtl="0" eaLnBrk="1" fontAlgn="base" latinLnBrk="0" hangingPunct="1">
              <a:lnSpc>
                <a:spcPts val="1500"/>
              </a:lnSpc>
              <a:spcBef>
                <a:spcPct val="0"/>
              </a:spcBef>
              <a:spcAft>
                <a:spcPts val="0"/>
              </a:spcAft>
              <a:buClrTx/>
              <a:buSzTx/>
              <a:buFontTx/>
              <a:buNone/>
              <a:tabLst/>
              <a:defRPr/>
            </a:pPr>
            <a:r>
              <a:rPr lang="en-US" altLang="ja-JP" sz="1050" dirty="0">
                <a:effectLst/>
                <a:latin typeface="ＭＳ Ｐ明朝" panose="02020600040205080304" pitchFamily="18" charset="-128"/>
                <a:ea typeface="ＭＳ Ｐ明朝" panose="02020600040205080304" pitchFamily="18" charset="-128"/>
              </a:rPr>
              <a:t>【</a:t>
            </a:r>
            <a:r>
              <a:rPr lang="ja-JP" altLang="en-US" sz="1050" dirty="0">
                <a:effectLst/>
                <a:latin typeface="メイリオ" panose="020B0604030504040204" pitchFamily="50" charset="-128"/>
                <a:ea typeface="メイリオ" panose="020B0604030504040204" pitchFamily="50" charset="-128"/>
              </a:rPr>
              <a:t>電 話</a:t>
            </a:r>
            <a:r>
              <a:rPr lang="en-US" altLang="ja-JP" sz="1050" dirty="0">
                <a:effectLst/>
                <a:latin typeface="ＭＳ Ｐ明朝" panose="02020600040205080304" pitchFamily="18" charset="-128"/>
                <a:ea typeface="ＭＳ Ｐ明朝" panose="02020600040205080304" pitchFamily="18" charset="-128"/>
              </a:rPr>
              <a:t>】</a:t>
            </a:r>
            <a:r>
              <a:rPr lang="en-US" altLang="ja-JP" sz="1050" dirty="0">
                <a:effectLst/>
                <a:latin typeface="メイリオ" panose="020B0604030504040204" pitchFamily="50" charset="-128"/>
                <a:ea typeface="メイリオ" panose="020B0604030504040204" pitchFamily="50" charset="-128"/>
              </a:rPr>
              <a:t>  070-6576-4633</a:t>
            </a:r>
            <a:r>
              <a:rPr lang="ja-JP" altLang="en-US" sz="1050" dirty="0">
                <a:effectLst/>
                <a:latin typeface="メイリオ" panose="020B0604030504040204" pitchFamily="50" charset="-128"/>
                <a:ea typeface="メイリオ" panose="020B0604030504040204" pitchFamily="50" charset="-128"/>
              </a:rPr>
              <a:t>（岩崎）</a:t>
            </a:r>
          </a:p>
          <a:p>
            <a:pPr marL="0" marR="0" lvl="0" indent="0" algn="l" defTabSz="1036638" rtl="0" eaLnBrk="1" fontAlgn="base" latinLnBrk="0" hangingPunct="1">
              <a:lnSpc>
                <a:spcPts val="1500"/>
              </a:lnSpc>
              <a:spcBef>
                <a:spcPct val="0"/>
              </a:spcBef>
              <a:spcAft>
                <a:spcPts val="0"/>
              </a:spcAft>
              <a:buClrTx/>
              <a:buSzTx/>
              <a:buFontTx/>
              <a:buNone/>
              <a:tabLst/>
              <a:defRPr/>
            </a:pPr>
            <a:r>
              <a:rPr lang="en-US" altLang="ja-JP" sz="1050" dirty="0">
                <a:effectLst/>
                <a:latin typeface="ＭＳ Ｐ明朝" panose="02020600040205080304" pitchFamily="18" charset="-128"/>
                <a:ea typeface="ＭＳ Ｐ明朝" panose="02020600040205080304" pitchFamily="18" charset="-128"/>
              </a:rPr>
              <a:t>【</a:t>
            </a:r>
            <a:r>
              <a:rPr lang="en-US" altLang="ja-JP" sz="1050" dirty="0">
                <a:effectLst/>
                <a:latin typeface="メイリオ" panose="020B0604030504040204" pitchFamily="50" charset="-128"/>
                <a:ea typeface="メイリオ" panose="020B0604030504040204" pitchFamily="50" charset="-128"/>
              </a:rPr>
              <a:t>H</a:t>
            </a:r>
            <a:r>
              <a:rPr lang="ja-JP" altLang="en-US" sz="1050" dirty="0">
                <a:effectLst/>
                <a:latin typeface="メイリオ" panose="020B0604030504040204" pitchFamily="50" charset="-128"/>
                <a:ea typeface="メイリオ" panose="020B0604030504040204" pitchFamily="50" charset="-128"/>
              </a:rPr>
              <a:t>　</a:t>
            </a:r>
            <a:r>
              <a:rPr lang="en-US" altLang="ja-JP" sz="1050" dirty="0">
                <a:effectLst/>
                <a:latin typeface="メイリオ" panose="020B0604030504040204" pitchFamily="50" charset="-128"/>
                <a:ea typeface="メイリオ" panose="020B0604030504040204" pitchFamily="50" charset="-128"/>
              </a:rPr>
              <a:t>P</a:t>
            </a:r>
            <a:r>
              <a:rPr lang="en-US" altLang="ja-JP" sz="1050" dirty="0">
                <a:effectLst/>
                <a:latin typeface="ＭＳ Ｐ明朝" panose="02020600040205080304" pitchFamily="18" charset="-128"/>
                <a:ea typeface="ＭＳ Ｐ明朝" panose="02020600040205080304" pitchFamily="18" charset="-128"/>
              </a:rPr>
              <a:t>】 </a:t>
            </a:r>
            <a:r>
              <a:rPr lang="en-US" altLang="ja-JP" sz="1050" dirty="0">
                <a:effectLst/>
                <a:latin typeface="メイリオ" panose="020B0604030504040204" pitchFamily="50" charset="-128"/>
                <a:ea typeface="メイリオ" panose="020B0604030504040204" pitchFamily="50" charset="-128"/>
              </a:rPr>
              <a:t> https://1st-step.tokyo/</a:t>
            </a:r>
          </a:p>
        </p:txBody>
      </p:sp>
      <p:grpSp>
        <p:nvGrpSpPr>
          <p:cNvPr id="17" name="グループ化 16">
            <a:extLst>
              <a:ext uri="{FF2B5EF4-FFF2-40B4-BE49-F238E27FC236}">
                <a16:creationId xmlns:a16="http://schemas.microsoft.com/office/drawing/2014/main" id="{85C19893-86CE-AC32-D179-5795394A767B}"/>
              </a:ext>
            </a:extLst>
          </p:cNvPr>
          <p:cNvGrpSpPr/>
          <p:nvPr/>
        </p:nvGrpSpPr>
        <p:grpSpPr>
          <a:xfrm>
            <a:off x="114112" y="162124"/>
            <a:ext cx="7402097" cy="2891041"/>
            <a:chOff x="7758396" y="325188"/>
            <a:chExt cx="7249083" cy="2656655"/>
          </a:xfrm>
        </p:grpSpPr>
        <p:sp>
          <p:nvSpPr>
            <p:cNvPr id="18" name="テキスト ボックス 1">
              <a:extLst>
                <a:ext uri="{FF2B5EF4-FFF2-40B4-BE49-F238E27FC236}">
                  <a16:creationId xmlns:a16="http://schemas.microsoft.com/office/drawing/2014/main" id="{45BC133A-62E0-7B4D-F424-DBF2FF357EC6}"/>
                </a:ext>
              </a:extLst>
            </p:cNvPr>
            <p:cNvSpPr txBox="1">
              <a:spLocks noChangeArrowheads="1"/>
            </p:cNvSpPr>
            <p:nvPr/>
          </p:nvSpPr>
          <p:spPr bwMode="auto">
            <a:xfrm>
              <a:off x="9234448" y="584444"/>
              <a:ext cx="4196036" cy="245643"/>
            </a:xfrm>
            <a:prstGeom prst="rect">
              <a:avLst/>
            </a:prstGeom>
            <a:noFill/>
            <a:ln w="9525">
              <a:noFill/>
              <a:miter lim="800000"/>
              <a:headEnd/>
              <a:tailEnd/>
            </a:ln>
          </p:spPr>
          <p:txBody>
            <a:bodyPr wrap="square" lIns="59372" tIns="29686" rIns="59372" bIns="29686">
              <a:spAutoFit/>
            </a:bodyPr>
            <a:lstStyle/>
            <a:p>
              <a:pPr algn="ctr" defTabSz="914400"/>
              <a:r>
                <a:rPr lang="ja-JP"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ちょっと気になる</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団体を</a:t>
              </a:r>
              <a:r>
                <a:rPr lang="ja-JP" altLang="en-US" sz="1400" b="1" dirty="0">
                  <a:latin typeface="メイリオ" panose="020B0604030504040204" pitchFamily="50" charset="-128"/>
                  <a:ea typeface="メイリオ" panose="020B0604030504040204" pitchFamily="50" charset="-128"/>
                  <a:cs typeface="Meiryo UI" pitchFamily="50" charset="-128"/>
                </a:rPr>
                <a:t>紹介します</a:t>
              </a:r>
              <a:r>
                <a:rPr lang="ja-JP" altLang="ja-JP"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8">
              <a:extLst>
                <a:ext uri="{FF2B5EF4-FFF2-40B4-BE49-F238E27FC236}">
                  <a16:creationId xmlns:a16="http://schemas.microsoft.com/office/drawing/2014/main" id="{02CEE0CD-EEE7-E39A-DAAB-DD77EA2E72BB}"/>
                </a:ext>
              </a:extLst>
            </p:cNvPr>
            <p:cNvSpPr txBox="1">
              <a:spLocks noChangeArrowheads="1"/>
            </p:cNvSpPr>
            <p:nvPr/>
          </p:nvSpPr>
          <p:spPr bwMode="auto">
            <a:xfrm>
              <a:off x="11084808" y="2264011"/>
              <a:ext cx="3606749" cy="414514"/>
            </a:xfrm>
            <a:prstGeom prst="rect">
              <a:avLst/>
            </a:prstGeom>
            <a:noFill/>
            <a:ln w="9525">
              <a:noFill/>
              <a:miter lim="800000"/>
              <a:headEnd/>
              <a:tailEnd/>
            </a:ln>
          </p:spPr>
          <p:txBody>
            <a:bodyPr wrap="square" lIns="59372" tIns="29686" rIns="59372" bIns="29686">
              <a:spAutoFit/>
            </a:bodyPr>
            <a:lstStyle/>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 主催・問合せ：新宿</a:t>
              </a:r>
              <a:r>
                <a:rPr lang="en-US" altLang="ja-JP" sz="1000" dirty="0">
                  <a:solidFill>
                    <a:srgbClr val="000000"/>
                  </a:solidFill>
                  <a:latin typeface="メイリオ" pitchFamily="50" charset="-128"/>
                  <a:ea typeface="メイリオ" pitchFamily="50" charset="-128"/>
                  <a:cs typeface="メイリオ" pitchFamily="50" charset="-128"/>
                </a:rPr>
                <a:t>NPO</a:t>
              </a:r>
              <a:r>
                <a:rPr lang="ja-JP" altLang="en-US" sz="1000" dirty="0">
                  <a:solidFill>
                    <a:srgbClr val="000000"/>
                  </a:solidFill>
                  <a:latin typeface="メイリオ" pitchFamily="50" charset="-128"/>
                  <a:ea typeface="メイリオ" pitchFamily="50" charset="-128"/>
                  <a:cs typeface="メイリオ" pitchFamily="50" charset="-128"/>
                </a:rPr>
                <a:t>ネットワーク協議会</a:t>
              </a:r>
              <a:endParaRPr lang="en-US" altLang="ja-JP" sz="1000" dirty="0">
                <a:solidFill>
                  <a:srgbClr val="000000"/>
                </a:solidFill>
                <a:latin typeface="メイリオ" pitchFamily="50" charset="-128"/>
                <a:ea typeface="メイリオ" pitchFamily="50" charset="-128"/>
                <a:cs typeface="メイリオ" pitchFamily="50" charset="-128"/>
              </a:endParaRPr>
            </a:p>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 後援：新宿区</a:t>
              </a:r>
              <a:endParaRPr lang="en-US" altLang="ja-JP" sz="1000" dirty="0">
                <a:solidFill>
                  <a:srgbClr val="000000"/>
                </a:solidFill>
                <a:latin typeface="メイリオ" pitchFamily="50" charset="-128"/>
                <a:ea typeface="メイリオ" pitchFamily="50" charset="-128"/>
                <a:cs typeface="メイリオ" pitchFamily="50" charset="-128"/>
              </a:endParaRPr>
            </a:p>
            <a:p>
              <a:pPr defTabSz="592138">
                <a:lnSpc>
                  <a:spcPts val="1038"/>
                </a:lnSpc>
              </a:pPr>
              <a:r>
                <a:rPr lang="en-US" altLang="ja-JP" sz="1000" dirty="0">
                  <a:solidFill>
                    <a:srgbClr val="000000"/>
                  </a:solidFill>
                  <a:latin typeface="メイリオ" pitchFamily="50" charset="-128"/>
                  <a:ea typeface="メイリオ" pitchFamily="50" charset="-128"/>
                  <a:cs typeface="メイリオ" pitchFamily="50" charset="-128"/>
                </a:rPr>
                <a:t>【</a:t>
              </a:r>
              <a:r>
                <a:rPr lang="ja-JP" altLang="en-US" sz="1000" dirty="0">
                  <a:solidFill>
                    <a:srgbClr val="000000"/>
                  </a:solidFill>
                  <a:latin typeface="メイリオ" pitchFamily="50" charset="-128"/>
                  <a:ea typeface="メイリオ" pitchFamily="50" charset="-128"/>
                  <a:cs typeface="メイリオ" pitchFamily="50" charset="-128"/>
                </a:rPr>
                <a:t>電 話</a:t>
              </a:r>
              <a:r>
                <a:rPr lang="en-US" altLang="ja-JP" sz="1000" dirty="0">
                  <a:solidFill>
                    <a:srgbClr val="000000"/>
                  </a:solidFill>
                  <a:latin typeface="メイリオ" pitchFamily="50" charset="-128"/>
                  <a:ea typeface="メイリオ" pitchFamily="50" charset="-128"/>
                  <a:cs typeface="メイリオ" pitchFamily="50" charset="-128"/>
                </a:rPr>
                <a:t>】03-5206-6527 【E-mail】hiroba@s-nponet.net</a:t>
              </a:r>
            </a:p>
          </p:txBody>
        </p:sp>
        <p:pic>
          <p:nvPicPr>
            <p:cNvPr id="20" name="図 19">
              <a:extLst>
                <a:ext uri="{FF2B5EF4-FFF2-40B4-BE49-F238E27FC236}">
                  <a16:creationId xmlns:a16="http://schemas.microsoft.com/office/drawing/2014/main" id="{37FD0A47-BF0F-9E0C-658D-96229A451E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8396" y="340173"/>
              <a:ext cx="284349" cy="2607282"/>
            </a:xfrm>
            <a:prstGeom prst="rect">
              <a:avLst/>
            </a:prstGeom>
            <a:ln>
              <a:noFill/>
            </a:ln>
          </p:spPr>
        </p:pic>
        <p:sp>
          <p:nvSpPr>
            <p:cNvPr id="21" name="正方形/長方形 20">
              <a:extLst>
                <a:ext uri="{FF2B5EF4-FFF2-40B4-BE49-F238E27FC236}">
                  <a16:creationId xmlns:a16="http://schemas.microsoft.com/office/drawing/2014/main" id="{4F5CDCA4-2008-185F-CD8B-0457FD033061}"/>
                </a:ext>
              </a:extLst>
            </p:cNvPr>
            <p:cNvSpPr/>
            <p:nvPr/>
          </p:nvSpPr>
          <p:spPr>
            <a:xfrm>
              <a:off x="8058810" y="952635"/>
              <a:ext cx="6659644" cy="600164"/>
            </a:xfrm>
            <a:prstGeom prst="rect">
              <a:avLst/>
            </a:prstGeom>
            <a:ln>
              <a:noFill/>
            </a:ln>
          </p:spPr>
          <p:txBody>
            <a:bodyPr wrap="square">
              <a:spAutoFit/>
            </a:bodyPr>
            <a:lstStyle/>
            <a:p>
              <a:pPr algn="just"/>
              <a:endParaRPr lang="en-US" altLang="ja-JP" sz="11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1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1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テキスト ボックス 6">
              <a:extLst>
                <a:ext uri="{FF2B5EF4-FFF2-40B4-BE49-F238E27FC236}">
                  <a16:creationId xmlns:a16="http://schemas.microsoft.com/office/drawing/2014/main" id="{6BF35273-22D4-1D71-4C28-CD52BF8F5900}"/>
                </a:ext>
              </a:extLst>
            </p:cNvPr>
            <p:cNvSpPr txBox="1">
              <a:spLocks noChangeArrowheads="1"/>
            </p:cNvSpPr>
            <p:nvPr/>
          </p:nvSpPr>
          <p:spPr bwMode="auto">
            <a:xfrm>
              <a:off x="8419297" y="1878534"/>
              <a:ext cx="6208189" cy="352056"/>
            </a:xfrm>
            <a:prstGeom prst="rect">
              <a:avLst/>
            </a:prstGeom>
            <a:noFill/>
            <a:ln w="9525">
              <a:noFill/>
              <a:miter lim="800000"/>
              <a:headEnd/>
              <a:tailEnd/>
            </a:ln>
          </p:spPr>
          <p:txBody>
            <a:bodyPr wrap="square" lIns="59372" tIns="29686" rIns="59372" bIns="29686">
              <a:spAutoFit/>
            </a:bodyPr>
            <a:lstStyle/>
            <a:p>
              <a:pPr defTabSz="914400"/>
              <a:r>
                <a:rPr lang="ja-JP" altLang="en-US" sz="1050" dirty="0">
                  <a:solidFill>
                    <a:srgbClr val="000000"/>
                  </a:solidFill>
                  <a:latin typeface="メイリオ" pitchFamily="50" charset="-128"/>
                  <a:ea typeface="メイリオ" pitchFamily="50" charset="-128"/>
                  <a:cs typeface="メイリオ" pitchFamily="50" charset="-128"/>
                </a:rPr>
                <a:t>♪当センターで行われる</a:t>
              </a:r>
              <a:r>
                <a:rPr lang="ja-JP" altLang="en-US" sz="1050" dirty="0">
                  <a:latin typeface="メイリオ" pitchFamily="50" charset="-128"/>
                  <a:ea typeface="メイリオ" pitchFamily="50" charset="-128"/>
                  <a:cs typeface="メイリオ" pitchFamily="50" charset="-128"/>
                </a:rPr>
                <a:t>「第</a:t>
              </a:r>
              <a:r>
                <a:rPr lang="en-US" altLang="ja-JP" sz="1050" dirty="0">
                  <a:latin typeface="メイリオ" pitchFamily="50" charset="-128"/>
                  <a:ea typeface="メイリオ" pitchFamily="50" charset="-128"/>
                  <a:cs typeface="メイリオ" pitchFamily="50" charset="-128"/>
                </a:rPr>
                <a:t>178</a:t>
              </a:r>
              <a:r>
                <a:rPr lang="ja-JP" altLang="en-US" sz="1050" dirty="0">
                  <a:latin typeface="メイリオ" pitchFamily="50" charset="-128"/>
                  <a:ea typeface="メイリオ" pitchFamily="50" charset="-128"/>
                  <a:cs typeface="メイリオ" pitchFamily="50" charset="-128"/>
                </a:rPr>
                <a:t>回</a:t>
              </a:r>
              <a:r>
                <a:rPr lang="ja-JP" altLang="ja-JP" sz="1050" dirty="0">
                  <a:latin typeface="メイリオ" pitchFamily="50" charset="-128"/>
                  <a:ea typeface="メイリオ" pitchFamily="50" charset="-128"/>
                  <a:cs typeface="メイリオ" pitchFamily="50" charset="-128"/>
                </a:rPr>
                <a:t>市民と</a:t>
              </a:r>
              <a:r>
                <a:rPr lang="en-US" altLang="ja-JP" sz="1050" dirty="0">
                  <a:latin typeface="メイリオ" pitchFamily="50" charset="-128"/>
                  <a:ea typeface="メイリオ" pitchFamily="50" charset="-128"/>
                  <a:cs typeface="メイリオ" pitchFamily="50" charset="-128"/>
                </a:rPr>
                <a:t>NPO</a:t>
              </a:r>
              <a:r>
                <a:rPr lang="ja-JP" altLang="ja-JP" sz="1050" dirty="0">
                  <a:latin typeface="メイリオ" pitchFamily="50" charset="-128"/>
                  <a:ea typeface="メイリオ" pitchFamily="50" charset="-128"/>
                  <a:cs typeface="メイリオ" pitchFamily="50" charset="-128"/>
                </a:rPr>
                <a:t>の交流サロン</a:t>
              </a:r>
              <a:r>
                <a:rPr lang="ja-JP" altLang="en-US" sz="1050" dirty="0">
                  <a:latin typeface="メイリオ" pitchFamily="50" charset="-128"/>
                  <a:ea typeface="メイリオ" pitchFamily="50" charset="-128"/>
                  <a:cs typeface="メイリオ" pitchFamily="50" charset="-128"/>
                </a:rPr>
                <a:t>」にご登壇いただきます♪ </a:t>
              </a:r>
              <a:endParaRPr lang="en-US" altLang="ja-JP" sz="1050" dirty="0">
                <a:latin typeface="メイリオ" pitchFamily="50" charset="-128"/>
                <a:ea typeface="メイリオ" pitchFamily="50" charset="-128"/>
                <a:cs typeface="メイリオ" pitchFamily="50" charset="-128"/>
              </a:endParaRPr>
            </a:p>
            <a:p>
              <a:pPr defTabSz="914400"/>
              <a:r>
                <a:rPr lang="ja-JP" altLang="en-US" sz="1050" u="sng" dirty="0">
                  <a:solidFill>
                    <a:srgbClr val="000000"/>
                  </a:solidFill>
                  <a:latin typeface="メイリオ" pitchFamily="50" charset="-128"/>
                  <a:ea typeface="メイリオ" pitchFamily="50" charset="-128"/>
                  <a:cs typeface="メイリオ" pitchFamily="50" charset="-128"/>
                </a:rPr>
                <a:t> 開催日時：</a:t>
              </a:r>
              <a:r>
                <a:rPr lang="en-US" altLang="ja-JP" sz="1050" u="sng" dirty="0">
                  <a:solidFill>
                    <a:srgbClr val="000000"/>
                  </a:solidFill>
                  <a:latin typeface="メイリオ" pitchFamily="50" charset="-128"/>
                  <a:ea typeface="メイリオ" pitchFamily="50" charset="-128"/>
                  <a:cs typeface="メイリオ" pitchFamily="50" charset="-128"/>
                </a:rPr>
                <a:t>2024</a:t>
              </a:r>
              <a:r>
                <a:rPr lang="ja-JP" altLang="en-US" sz="1050" u="sng" dirty="0">
                  <a:solidFill>
                    <a:srgbClr val="000000"/>
                  </a:solidFill>
                  <a:latin typeface="メイリオ" pitchFamily="50" charset="-128"/>
                  <a:ea typeface="メイリオ" pitchFamily="50" charset="-128"/>
                  <a:cs typeface="メイリオ" pitchFamily="50" charset="-128"/>
                </a:rPr>
                <a:t>年</a:t>
              </a:r>
              <a:r>
                <a:rPr lang="en-US" altLang="ja-JP" sz="1050" u="sng" dirty="0">
                  <a:solidFill>
                    <a:srgbClr val="000000"/>
                  </a:solidFill>
                  <a:latin typeface="メイリオ" pitchFamily="50" charset="-128"/>
                  <a:ea typeface="メイリオ" pitchFamily="50" charset="-128"/>
                  <a:cs typeface="メイリオ" pitchFamily="50" charset="-128"/>
                </a:rPr>
                <a:t>5</a:t>
              </a:r>
              <a:r>
                <a:rPr lang="zh-TW" altLang="en-US" sz="1050" u="sng" dirty="0">
                  <a:solidFill>
                    <a:srgbClr val="000000"/>
                  </a:solidFill>
                  <a:latin typeface="メイリオ" pitchFamily="50" charset="-128"/>
                  <a:ea typeface="メイリオ" pitchFamily="50" charset="-128"/>
                  <a:cs typeface="メイリオ" pitchFamily="50" charset="-128"/>
                </a:rPr>
                <a:t>月</a:t>
              </a:r>
              <a:r>
                <a:rPr lang="en-US" altLang="zh-TW" sz="1050" u="sng" dirty="0">
                  <a:solidFill>
                    <a:srgbClr val="000000"/>
                  </a:solidFill>
                  <a:latin typeface="メイリオ" pitchFamily="50" charset="-128"/>
                  <a:ea typeface="メイリオ" pitchFamily="50" charset="-128"/>
                  <a:cs typeface="メイリオ" pitchFamily="50" charset="-128"/>
                </a:rPr>
                <a:t>9</a:t>
              </a:r>
              <a:r>
                <a:rPr lang="ja-JP" altLang="en-US" sz="1050" u="sng" dirty="0">
                  <a:solidFill>
                    <a:srgbClr val="000000"/>
                  </a:solidFill>
                  <a:latin typeface="メイリオ" pitchFamily="50" charset="-128"/>
                  <a:ea typeface="メイリオ" pitchFamily="50" charset="-128"/>
                  <a:cs typeface="メイリオ" pitchFamily="50" charset="-128"/>
                </a:rPr>
                <a:t>日</a:t>
              </a:r>
              <a:r>
                <a:rPr lang="zh-TW" altLang="en-US" sz="1050" u="sng" dirty="0">
                  <a:solidFill>
                    <a:srgbClr val="000000"/>
                  </a:solidFill>
                  <a:latin typeface="メイリオ" pitchFamily="50" charset="-128"/>
                  <a:ea typeface="メイリオ" pitchFamily="50" charset="-128"/>
                  <a:cs typeface="メイリオ" pitchFamily="50" charset="-128"/>
                </a:rPr>
                <a:t>（</a:t>
              </a:r>
              <a:r>
                <a:rPr lang="ja-JP" altLang="en-US" sz="1050" u="sng" dirty="0">
                  <a:solidFill>
                    <a:srgbClr val="000000"/>
                  </a:solidFill>
                  <a:latin typeface="メイリオ" pitchFamily="50" charset="-128"/>
                  <a:ea typeface="メイリオ" pitchFamily="50" charset="-128"/>
                  <a:cs typeface="メイリオ" pitchFamily="50" charset="-128"/>
                </a:rPr>
                <a:t>木</a:t>
              </a:r>
              <a:r>
                <a:rPr lang="zh-TW" altLang="en-US" sz="1050" u="sng" dirty="0">
                  <a:solidFill>
                    <a:srgbClr val="000000"/>
                  </a:solidFill>
                  <a:latin typeface="メイリオ" pitchFamily="50" charset="-128"/>
                  <a:ea typeface="メイリオ" pitchFamily="50" charset="-128"/>
                  <a:cs typeface="メイリオ" pitchFamily="50" charset="-128"/>
                </a:rPr>
                <a:t>）</a:t>
              </a:r>
              <a:r>
                <a:rPr lang="en-US" altLang="ja-JP" sz="1050" u="sng" dirty="0">
                  <a:solidFill>
                    <a:srgbClr val="000000"/>
                  </a:solidFill>
                  <a:latin typeface="メイリオ" pitchFamily="50" charset="-128"/>
                  <a:ea typeface="メイリオ" pitchFamily="50" charset="-128"/>
                  <a:cs typeface="メイリオ" pitchFamily="50" charset="-128"/>
                </a:rPr>
                <a:t>18</a:t>
              </a:r>
              <a:r>
                <a:rPr lang="ja-JP" altLang="en-US" sz="1050" u="sng" dirty="0">
                  <a:solidFill>
                    <a:srgbClr val="000000"/>
                  </a:solidFill>
                  <a:latin typeface="メイリオ" pitchFamily="50" charset="-128"/>
                  <a:ea typeface="メイリオ" pitchFamily="50" charset="-128"/>
                  <a:cs typeface="メイリオ" pitchFamily="50" charset="-128"/>
                </a:rPr>
                <a:t>時</a:t>
              </a:r>
              <a:r>
                <a:rPr lang="en-US" altLang="ja-JP" sz="1050" u="sng" dirty="0">
                  <a:solidFill>
                    <a:srgbClr val="000000"/>
                  </a:solidFill>
                  <a:latin typeface="メイリオ" pitchFamily="50" charset="-128"/>
                  <a:ea typeface="メイリオ" pitchFamily="50" charset="-128"/>
                  <a:cs typeface="メイリオ" pitchFamily="50" charset="-128"/>
                </a:rPr>
                <a:t>45</a:t>
              </a:r>
              <a:r>
                <a:rPr lang="ja-JP" altLang="en-US" sz="1050" u="sng" dirty="0">
                  <a:solidFill>
                    <a:srgbClr val="000000"/>
                  </a:solidFill>
                  <a:latin typeface="メイリオ" pitchFamily="50" charset="-128"/>
                  <a:ea typeface="メイリオ" pitchFamily="50" charset="-128"/>
                  <a:cs typeface="メイリオ" pitchFamily="50" charset="-128"/>
                </a:rPr>
                <a:t>分～</a:t>
              </a:r>
              <a:r>
                <a:rPr lang="en-US" altLang="ja-JP" sz="1050" u="sng" dirty="0">
                  <a:solidFill>
                    <a:srgbClr val="000000"/>
                  </a:solidFill>
                  <a:latin typeface="メイリオ" pitchFamily="50" charset="-128"/>
                  <a:ea typeface="メイリオ" pitchFamily="50" charset="-128"/>
                  <a:cs typeface="メイリオ" pitchFamily="50" charset="-128"/>
                </a:rPr>
                <a:t>20</a:t>
              </a:r>
              <a:r>
                <a:rPr lang="ja-JP" altLang="en-US" sz="1050" u="sng" dirty="0">
                  <a:solidFill>
                    <a:srgbClr val="000000"/>
                  </a:solidFill>
                  <a:latin typeface="メイリオ" pitchFamily="50" charset="-128"/>
                  <a:ea typeface="メイリオ" pitchFamily="50" charset="-128"/>
                  <a:cs typeface="メイリオ" pitchFamily="50" charset="-128"/>
                </a:rPr>
                <a:t>時</a:t>
              </a:r>
              <a:r>
                <a:rPr lang="en-US" altLang="ja-JP" sz="1050" u="sng" dirty="0">
                  <a:solidFill>
                    <a:srgbClr val="000000"/>
                  </a:solidFill>
                  <a:latin typeface="メイリオ" pitchFamily="50" charset="-128"/>
                  <a:ea typeface="メイリオ" pitchFamily="50" charset="-128"/>
                  <a:cs typeface="メイリオ" pitchFamily="50" charset="-128"/>
                </a:rPr>
                <a:t>45</a:t>
              </a:r>
              <a:r>
                <a:rPr lang="ja-JP" altLang="en-US" sz="1050" u="sng" dirty="0">
                  <a:solidFill>
                    <a:srgbClr val="000000"/>
                  </a:solidFill>
                  <a:latin typeface="メイリオ" pitchFamily="50" charset="-128"/>
                  <a:ea typeface="メイリオ" pitchFamily="50" charset="-128"/>
                  <a:cs typeface="メイリオ" pitchFamily="50" charset="-128"/>
                </a:rPr>
                <a:t>分</a:t>
              </a:r>
              <a:r>
                <a:rPr lang="ja-JP" altLang="en-US" sz="1050" dirty="0">
                  <a:solidFill>
                    <a:srgbClr val="000000"/>
                  </a:solidFill>
                  <a:latin typeface="メイリオ" pitchFamily="50" charset="-128"/>
                  <a:ea typeface="メイリオ" pitchFamily="50" charset="-128"/>
                  <a:cs typeface="メイリオ" pitchFamily="50" charset="-128"/>
                </a:rPr>
                <a:t>　　　</a:t>
              </a:r>
              <a:r>
                <a:rPr lang="en-US" altLang="ja-JP" sz="1050" b="1" dirty="0">
                  <a:solidFill>
                    <a:srgbClr val="000000"/>
                  </a:solidFill>
                  <a:latin typeface="メイリオ" pitchFamily="50" charset="-128"/>
                  <a:ea typeface="メイリオ" pitchFamily="50" charset="-128"/>
                  <a:cs typeface="メイリオ" pitchFamily="50" charset="-128"/>
                </a:rPr>
                <a:t>※</a:t>
              </a:r>
              <a:r>
                <a:rPr lang="ja-JP" altLang="en-US" sz="1050" dirty="0">
                  <a:latin typeface="メイリオ" pitchFamily="50" charset="-128"/>
                  <a:ea typeface="メイリオ" pitchFamily="50" charset="-128"/>
                  <a:cs typeface="メイリオ" pitchFamily="50" charset="-128"/>
                </a:rPr>
                <a:t>是非ご参加ください。</a:t>
              </a:r>
              <a:endParaRPr lang="en-US" altLang="ja-JP" sz="1050" dirty="0">
                <a:latin typeface="メイリオ" pitchFamily="50" charset="-128"/>
                <a:ea typeface="メイリオ" pitchFamily="50" charset="-128"/>
                <a:cs typeface="メイリオ" pitchFamily="50" charset="-128"/>
              </a:endParaRPr>
            </a:p>
          </p:txBody>
        </p:sp>
        <p:sp>
          <p:nvSpPr>
            <p:cNvPr id="23" name="正方形/長方形 9">
              <a:extLst>
                <a:ext uri="{FF2B5EF4-FFF2-40B4-BE49-F238E27FC236}">
                  <a16:creationId xmlns:a16="http://schemas.microsoft.com/office/drawing/2014/main" id="{E422F4AF-3E3C-1445-0D2B-D4A2D8D50D40}"/>
                </a:ext>
              </a:extLst>
            </p:cNvPr>
            <p:cNvSpPr>
              <a:spLocks noChangeArrowheads="1"/>
            </p:cNvSpPr>
            <p:nvPr/>
          </p:nvSpPr>
          <p:spPr bwMode="auto">
            <a:xfrm>
              <a:off x="7986226" y="2297288"/>
              <a:ext cx="3518143" cy="414514"/>
            </a:xfrm>
            <a:prstGeom prst="rect">
              <a:avLst/>
            </a:prstGeom>
            <a:noFill/>
            <a:ln w="9525">
              <a:noFill/>
              <a:miter lim="800000"/>
              <a:headEnd/>
              <a:tailEnd/>
            </a:ln>
          </p:spPr>
          <p:txBody>
            <a:bodyPr wrap="square" lIns="59372" tIns="29686" rIns="59372" bIns="29686">
              <a:spAutoFit/>
            </a:bodyPr>
            <a:lstStyle/>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参加方法：オンライン（詳細は</a:t>
              </a:r>
              <a:r>
                <a:rPr lang="en-US" altLang="ja-JP" sz="1000" dirty="0">
                  <a:solidFill>
                    <a:srgbClr val="000000"/>
                  </a:solidFill>
                  <a:latin typeface="メイリオ" pitchFamily="50" charset="-128"/>
                  <a:ea typeface="メイリオ" pitchFamily="50" charset="-128"/>
                  <a:cs typeface="メイリオ" pitchFamily="50" charset="-128"/>
                </a:rPr>
                <a:t>https://snponet.net</a:t>
              </a:r>
              <a:r>
                <a:rPr lang="ja-JP" altLang="en-US" sz="1000" dirty="0">
                  <a:latin typeface="小塚ゴシック Pro L"/>
                  <a:ea typeface="小塚ゴシック Pro L"/>
                  <a:cs typeface="小塚ゴシック Pro L"/>
                </a:rPr>
                <a:t>）</a:t>
              </a:r>
              <a:endParaRPr lang="en-US" altLang="ja-JP" sz="1000" dirty="0">
                <a:solidFill>
                  <a:srgbClr val="000000"/>
                </a:solidFill>
                <a:latin typeface="メイリオ" pitchFamily="50" charset="-128"/>
                <a:ea typeface="メイリオ" pitchFamily="50" charset="-128"/>
                <a:cs typeface="メイリオ" pitchFamily="50" charset="-128"/>
              </a:endParaRPr>
            </a:p>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語り手：認定</a:t>
              </a:r>
              <a:r>
                <a:rPr lang="en-US" altLang="ja-JP" sz="1000" dirty="0">
                  <a:solidFill>
                    <a:srgbClr val="000000"/>
                  </a:solidFill>
                  <a:latin typeface="メイリオ" pitchFamily="50" charset="-128"/>
                  <a:ea typeface="メイリオ" pitchFamily="50" charset="-128"/>
                  <a:cs typeface="メイリオ" pitchFamily="50" charset="-128"/>
                </a:rPr>
                <a:t>NPO</a:t>
              </a:r>
              <a:r>
                <a:rPr lang="ja-JP" altLang="en-US" sz="1000" dirty="0">
                  <a:solidFill>
                    <a:srgbClr val="000000"/>
                  </a:solidFill>
                  <a:latin typeface="メイリオ" pitchFamily="50" charset="-128"/>
                  <a:ea typeface="メイリオ" pitchFamily="50" charset="-128"/>
                  <a:cs typeface="メイリオ" pitchFamily="50" charset="-128"/>
                </a:rPr>
                <a:t>法人育て上げネット</a:t>
              </a:r>
              <a:endParaRPr lang="en-US" altLang="ja-JP" sz="1000" dirty="0">
                <a:solidFill>
                  <a:srgbClr val="000000"/>
                </a:solidFill>
                <a:latin typeface="メイリオ" pitchFamily="50" charset="-128"/>
                <a:ea typeface="メイリオ" pitchFamily="50" charset="-128"/>
                <a:cs typeface="メイリオ" pitchFamily="50" charset="-128"/>
              </a:endParaRPr>
            </a:p>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参加費：無料</a:t>
              </a:r>
              <a:endParaRPr lang="en-US" altLang="ja-JP" sz="1000" dirty="0">
                <a:solidFill>
                  <a:srgbClr val="000000"/>
                </a:solidFill>
                <a:latin typeface="メイリオ" pitchFamily="50" charset="-128"/>
                <a:ea typeface="メイリオ" pitchFamily="50" charset="-128"/>
                <a:cs typeface="メイリオ" pitchFamily="50" charset="-128"/>
              </a:endParaRPr>
            </a:p>
          </p:txBody>
        </p:sp>
        <p:pic>
          <p:nvPicPr>
            <p:cNvPr id="24" name="図 23">
              <a:extLst>
                <a:ext uri="{FF2B5EF4-FFF2-40B4-BE49-F238E27FC236}">
                  <a16:creationId xmlns:a16="http://schemas.microsoft.com/office/drawing/2014/main" id="{61A9F099-8663-B4FD-A4D9-EBDE1C642A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59289" y="350777"/>
              <a:ext cx="3538261" cy="199740"/>
            </a:xfrm>
            <a:prstGeom prst="rect">
              <a:avLst/>
            </a:prstGeom>
            <a:ln>
              <a:noFill/>
            </a:ln>
          </p:spPr>
        </p:pic>
        <p:pic>
          <p:nvPicPr>
            <p:cNvPr id="25" name="図 24">
              <a:extLst>
                <a:ext uri="{FF2B5EF4-FFF2-40B4-BE49-F238E27FC236}">
                  <a16:creationId xmlns:a16="http://schemas.microsoft.com/office/drawing/2014/main" id="{838E4E65-FD85-BA1A-6EDF-FAEB01D3BC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8220" y="362422"/>
              <a:ext cx="3460967" cy="195377"/>
            </a:xfrm>
            <a:prstGeom prst="rect">
              <a:avLst/>
            </a:prstGeom>
            <a:ln>
              <a:noFill/>
            </a:ln>
          </p:spPr>
        </p:pic>
        <p:pic>
          <p:nvPicPr>
            <p:cNvPr id="26" name="図 25">
              <a:extLst>
                <a:ext uri="{FF2B5EF4-FFF2-40B4-BE49-F238E27FC236}">
                  <a16:creationId xmlns:a16="http://schemas.microsoft.com/office/drawing/2014/main" id="{79D8BD8D-C96F-F70A-BD03-94ADB9E262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2775" y="2755429"/>
              <a:ext cx="3460967" cy="195377"/>
            </a:xfrm>
            <a:prstGeom prst="rect">
              <a:avLst/>
            </a:prstGeom>
            <a:ln>
              <a:noFill/>
            </a:ln>
          </p:spPr>
        </p:pic>
        <p:pic>
          <p:nvPicPr>
            <p:cNvPr id="27" name="図 26">
              <a:extLst>
                <a:ext uri="{FF2B5EF4-FFF2-40B4-BE49-F238E27FC236}">
                  <a16:creationId xmlns:a16="http://schemas.microsoft.com/office/drawing/2014/main" id="{B4265056-5237-5077-0CAA-F1E98323225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18454" y="325188"/>
              <a:ext cx="289025" cy="2656655"/>
            </a:xfrm>
            <a:prstGeom prst="rect">
              <a:avLst/>
            </a:prstGeom>
            <a:ln>
              <a:noFill/>
            </a:ln>
          </p:spPr>
        </p:pic>
        <p:pic>
          <p:nvPicPr>
            <p:cNvPr id="28" name="図 27">
              <a:extLst>
                <a:ext uri="{FF2B5EF4-FFF2-40B4-BE49-F238E27FC236}">
                  <a16:creationId xmlns:a16="http://schemas.microsoft.com/office/drawing/2014/main" id="{647E142D-1F99-D138-83B0-FAB83B6B5C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309187" y="2775484"/>
              <a:ext cx="3481118" cy="195089"/>
            </a:xfrm>
            <a:prstGeom prst="rect">
              <a:avLst/>
            </a:prstGeom>
            <a:ln>
              <a:noFill/>
            </a:ln>
          </p:spPr>
        </p:pic>
      </p:grpSp>
      <p:sp>
        <p:nvSpPr>
          <p:cNvPr id="29" name="正方形/長方形 28">
            <a:extLst>
              <a:ext uri="{FF2B5EF4-FFF2-40B4-BE49-F238E27FC236}">
                <a16:creationId xmlns:a16="http://schemas.microsoft.com/office/drawing/2014/main" id="{4BC508D2-F1E7-FD60-472A-51B3044D7EFF}"/>
              </a:ext>
            </a:extLst>
          </p:cNvPr>
          <p:cNvSpPr/>
          <p:nvPr/>
        </p:nvSpPr>
        <p:spPr>
          <a:xfrm>
            <a:off x="114113" y="4062729"/>
            <a:ext cx="7169028" cy="4242184"/>
          </a:xfrm>
          <a:prstGeom prst="rect">
            <a:avLst/>
          </a:prstGeom>
          <a:noFill/>
          <a:ln w="28575">
            <a:solidFill>
              <a:srgbClr val="FF66FF"/>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30" name="直線コネクタ 29">
            <a:extLst>
              <a:ext uri="{FF2B5EF4-FFF2-40B4-BE49-F238E27FC236}">
                <a16:creationId xmlns:a16="http://schemas.microsoft.com/office/drawing/2014/main" id="{CD6F1CE4-8F4F-5243-EC90-11247948B731}"/>
              </a:ext>
            </a:extLst>
          </p:cNvPr>
          <p:cNvCxnSpPr>
            <a:cxnSpLocks/>
          </p:cNvCxnSpPr>
          <p:nvPr/>
        </p:nvCxnSpPr>
        <p:spPr>
          <a:xfrm>
            <a:off x="3824393" y="6061251"/>
            <a:ext cx="3470058" cy="0"/>
          </a:xfrm>
          <a:prstGeom prst="line">
            <a:avLst/>
          </a:prstGeom>
          <a:ln w="28575">
            <a:solidFill>
              <a:srgbClr val="FF66FF"/>
            </a:solidFill>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213F1BBD-3907-1EBD-FDE7-0353500F2745}"/>
              </a:ext>
            </a:extLst>
          </p:cNvPr>
          <p:cNvCxnSpPr>
            <a:cxnSpLocks/>
          </p:cNvCxnSpPr>
          <p:nvPr/>
        </p:nvCxnSpPr>
        <p:spPr>
          <a:xfrm>
            <a:off x="3830316" y="4062729"/>
            <a:ext cx="0" cy="4242184"/>
          </a:xfrm>
          <a:prstGeom prst="line">
            <a:avLst/>
          </a:prstGeom>
          <a:ln w="28575">
            <a:solidFill>
              <a:srgbClr val="FF66FF"/>
            </a:solidFill>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A689091B-1DF2-B86D-2396-9CC948FFE8E1}"/>
              </a:ext>
            </a:extLst>
          </p:cNvPr>
          <p:cNvCxnSpPr>
            <a:cxnSpLocks/>
          </p:cNvCxnSpPr>
          <p:nvPr/>
        </p:nvCxnSpPr>
        <p:spPr>
          <a:xfrm>
            <a:off x="114112" y="6061251"/>
            <a:ext cx="3716204" cy="0"/>
          </a:xfrm>
          <a:prstGeom prst="line">
            <a:avLst/>
          </a:prstGeom>
          <a:ln w="28575">
            <a:solidFill>
              <a:srgbClr val="FF66FF"/>
            </a:solidFill>
          </a:ln>
        </p:spPr>
        <p:style>
          <a:lnRef idx="1">
            <a:schemeClr val="dk1"/>
          </a:lnRef>
          <a:fillRef idx="0">
            <a:schemeClr val="dk1"/>
          </a:fillRef>
          <a:effectRef idx="0">
            <a:schemeClr val="dk1"/>
          </a:effectRef>
          <a:fontRef idx="minor">
            <a:schemeClr val="tx1"/>
          </a:fontRef>
        </p:style>
      </p:cxnSp>
      <p:sp>
        <p:nvSpPr>
          <p:cNvPr id="33" name="正方形/長方形 32">
            <a:extLst>
              <a:ext uri="{FF2B5EF4-FFF2-40B4-BE49-F238E27FC236}">
                <a16:creationId xmlns:a16="http://schemas.microsoft.com/office/drawing/2014/main" id="{A0D4E8CF-81E5-8B38-67E7-3304893657C2}"/>
              </a:ext>
            </a:extLst>
          </p:cNvPr>
          <p:cNvSpPr/>
          <p:nvPr/>
        </p:nvSpPr>
        <p:spPr>
          <a:xfrm>
            <a:off x="466852" y="1202112"/>
            <a:ext cx="6578060" cy="646331"/>
          </a:xfrm>
          <a:prstGeom prst="rect">
            <a:avLst/>
          </a:prstGeom>
          <a:ln>
            <a:solidFill>
              <a:schemeClr val="bg1"/>
            </a:solidFill>
          </a:ln>
        </p:spPr>
        <p:txBody>
          <a:bodyPr wrap="square">
            <a:spAutoFit/>
          </a:bodyPr>
          <a:lstStyle/>
          <a:p>
            <a:pPr algn="just">
              <a:spcAft>
                <a:spcPts val="0"/>
              </a:spcAft>
            </a:pPr>
            <a:r>
              <a:rPr lang="ja-JP" altLang="en-US" sz="1200" kern="150" dirty="0">
                <a:latin typeface="メイリオ" panose="020B0604030504040204" pitchFamily="50" charset="-128"/>
                <a:ea typeface="メイリオ" panose="020B0604030504040204" pitchFamily="50" charset="-128"/>
              </a:rPr>
              <a:t>すべての若者が社会的所属を獲得し、「働く」と「働き続ける」を実現できる社会を目指し、若者と社会をつなぐサポートを行っています。若者当事者や保護者を支援するだけでなく、地域・行政・企業など若者を支援する担い手を増やす活動を行っています。</a:t>
            </a:r>
            <a:endParaRPr lang="en-US" altLang="ja-JP" sz="1200" dirty="0">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E8EBF5C5-C151-D700-2935-98F7D3007026}"/>
              </a:ext>
            </a:extLst>
          </p:cNvPr>
          <p:cNvSpPr/>
          <p:nvPr/>
        </p:nvSpPr>
        <p:spPr>
          <a:xfrm>
            <a:off x="2815065" y="7264477"/>
            <a:ext cx="1069440" cy="251394"/>
          </a:xfrm>
          <a:prstGeom prst="roundRect">
            <a:avLst>
              <a:gd name="adj" fmla="val 5671"/>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5763B1E6-1B6A-1FBE-A7BF-68ABDB27FE17}"/>
              </a:ext>
            </a:extLst>
          </p:cNvPr>
          <p:cNvSpPr txBox="1"/>
          <p:nvPr/>
        </p:nvSpPr>
        <p:spPr>
          <a:xfrm>
            <a:off x="1806747" y="951304"/>
            <a:ext cx="3793652" cy="276999"/>
          </a:xfrm>
          <a:prstGeom prst="rect">
            <a:avLst/>
          </a:prstGeom>
          <a:noFill/>
        </p:spPr>
        <p:txBody>
          <a:bodyPr wrap="square" rtlCol="0">
            <a:spAutoFit/>
          </a:bodyPr>
          <a:lstStyle/>
          <a:p>
            <a:r>
              <a:rPr kumimoji="1" lang="ja-JP" altLang="en-US" sz="1200" b="1" dirty="0">
                <a:solidFill>
                  <a:srgbClr val="0070C0"/>
                </a:solidFill>
                <a:latin typeface="メイリオ" panose="020B0604030504040204" pitchFamily="50" charset="-128"/>
                <a:ea typeface="メイリオ" panose="020B0604030504040204" pitchFamily="50" charset="-128"/>
              </a:rPr>
              <a:t>～誰も取りこぼさない共生社会の実現に向けて～</a:t>
            </a:r>
          </a:p>
        </p:txBody>
      </p:sp>
      <p:sp>
        <p:nvSpPr>
          <p:cNvPr id="36" name="テキスト ボックス 35">
            <a:extLst>
              <a:ext uri="{FF2B5EF4-FFF2-40B4-BE49-F238E27FC236}">
                <a16:creationId xmlns:a16="http://schemas.microsoft.com/office/drawing/2014/main" id="{4B2E95CC-49E3-03B4-0CD3-0B276D4D4AED}"/>
              </a:ext>
            </a:extLst>
          </p:cNvPr>
          <p:cNvSpPr txBox="1"/>
          <p:nvPr/>
        </p:nvSpPr>
        <p:spPr>
          <a:xfrm>
            <a:off x="2140371" y="692665"/>
            <a:ext cx="5600700" cy="307777"/>
          </a:xfrm>
          <a:prstGeom prst="rect">
            <a:avLst/>
          </a:prstGeom>
          <a:noFill/>
        </p:spPr>
        <p:txBody>
          <a:bodyPr wrap="square" rtlCol="0">
            <a:spAutoFit/>
          </a:bodyPr>
          <a:lstStyle/>
          <a:p>
            <a:r>
              <a:rPr lang="ja-JP" altLang="en-US" sz="1400" b="1" dirty="0">
                <a:solidFill>
                  <a:srgbClr val="0070C0"/>
                </a:solidFill>
                <a:latin typeface="メイリオ" panose="020B0604030504040204" pitchFamily="50" charset="-128"/>
                <a:ea typeface="メイリオ" panose="020B0604030504040204" pitchFamily="50" charset="-128"/>
              </a:rPr>
              <a:t>≪認定</a:t>
            </a:r>
            <a:r>
              <a:rPr lang="en-US" altLang="ja-JP" sz="1400" b="1" dirty="0">
                <a:solidFill>
                  <a:srgbClr val="0070C0"/>
                </a:solidFill>
                <a:latin typeface="メイリオ" panose="020B0604030504040204" pitchFamily="50" charset="-128"/>
                <a:ea typeface="メイリオ" panose="020B0604030504040204" pitchFamily="50" charset="-128"/>
              </a:rPr>
              <a:t>NPO</a:t>
            </a:r>
            <a:r>
              <a:rPr lang="ja-JP" altLang="en-US" sz="1400" b="1" dirty="0">
                <a:solidFill>
                  <a:srgbClr val="0070C0"/>
                </a:solidFill>
                <a:latin typeface="メイリオ" panose="020B0604030504040204" pitchFamily="50" charset="-128"/>
                <a:ea typeface="メイリオ" panose="020B0604030504040204" pitchFamily="50" charset="-128"/>
              </a:rPr>
              <a:t>法人育て上げネット≫</a:t>
            </a:r>
            <a:endParaRPr kumimoji="1" lang="ja-JP" altLang="en-US" sz="1400" b="1" dirty="0">
              <a:solidFill>
                <a:srgbClr val="0070C0"/>
              </a:solidFill>
              <a:latin typeface="メイリオ" panose="020B0604030504040204" pitchFamily="50" charset="-128"/>
              <a:ea typeface="メイリオ" panose="020B0604030504040204" pitchFamily="50" charset="-128"/>
            </a:endParaRPr>
          </a:p>
        </p:txBody>
      </p:sp>
      <p:pic>
        <p:nvPicPr>
          <p:cNvPr id="37" name="図 36">
            <a:extLst>
              <a:ext uri="{FF2B5EF4-FFF2-40B4-BE49-F238E27FC236}">
                <a16:creationId xmlns:a16="http://schemas.microsoft.com/office/drawing/2014/main" id="{67298165-2C83-30F0-ECE8-83E2284A12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5288" y="2045859"/>
            <a:ext cx="447954" cy="423646"/>
          </a:xfrm>
          <a:prstGeom prst="rect">
            <a:avLst/>
          </a:prstGeom>
        </p:spPr>
      </p:pic>
      <p:sp>
        <p:nvSpPr>
          <p:cNvPr id="38" name="四角形: 角を丸くする 27">
            <a:extLst>
              <a:ext uri="{FF2B5EF4-FFF2-40B4-BE49-F238E27FC236}">
                <a16:creationId xmlns:a16="http://schemas.microsoft.com/office/drawing/2014/main" id="{DC3FBFC3-CA93-B937-DDB3-DCAD128B5460}"/>
              </a:ext>
            </a:extLst>
          </p:cNvPr>
          <p:cNvSpPr/>
          <p:nvPr/>
        </p:nvSpPr>
        <p:spPr>
          <a:xfrm>
            <a:off x="6084910" y="1741659"/>
            <a:ext cx="1083714" cy="229450"/>
          </a:xfrm>
          <a:prstGeom prst="roundRect">
            <a:avLst>
              <a:gd name="adj" fmla="val 5671"/>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lang="ja-JP" altLang="en-US" sz="800" b="1" dirty="0">
                <a:solidFill>
                  <a:schemeClr val="tx1"/>
                </a:solidFill>
                <a:latin typeface="メイリオ" panose="020B0604030504040204" pitchFamily="50" charset="-128"/>
                <a:ea typeface="メイリオ" panose="020B0604030504040204" pitchFamily="50" charset="-128"/>
              </a:rPr>
              <a:t>申込み</a:t>
            </a:r>
            <a:r>
              <a:rPr kumimoji="1" lang="ja-JP" altLang="en-US" sz="800" b="1" dirty="0">
                <a:solidFill>
                  <a:schemeClr val="tx1"/>
                </a:solidFill>
                <a:latin typeface="メイリオ" panose="020B0604030504040204" pitchFamily="50" charset="-128"/>
                <a:ea typeface="メイリオ" panose="020B0604030504040204" pitchFamily="50" charset="-128"/>
              </a:rPr>
              <a:t>は</a:t>
            </a:r>
            <a:endParaRPr kumimoji="1" lang="en-US" altLang="ja-JP" sz="8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b="1" dirty="0">
                <a:solidFill>
                  <a:schemeClr val="tx1"/>
                </a:solidFill>
                <a:latin typeface="メイリオ" panose="020B0604030504040204" pitchFamily="50" charset="-128"/>
                <a:ea typeface="メイリオ" panose="020B0604030504040204" pitchFamily="50" charset="-128"/>
              </a:rPr>
              <a:t>こちらから</a:t>
            </a:r>
            <a:endParaRPr kumimoji="1"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C726402B-997A-18B7-8FAC-2F1E264256BC}"/>
              </a:ext>
            </a:extLst>
          </p:cNvPr>
          <p:cNvSpPr txBox="1"/>
          <p:nvPr/>
        </p:nvSpPr>
        <p:spPr>
          <a:xfrm>
            <a:off x="3825608" y="4072986"/>
            <a:ext cx="3287447" cy="2031325"/>
          </a:xfrm>
          <a:prstGeom prst="rect">
            <a:avLst/>
          </a:prstGeom>
          <a:noFill/>
        </p:spPr>
        <p:txBody>
          <a:bodyPr wrap="square">
            <a:spAutoFit/>
          </a:bodyPr>
          <a:lstStyle/>
          <a:p>
            <a:r>
              <a:rPr lang="ja-JP" altLang="en-US" sz="1050" b="1" dirty="0">
                <a:latin typeface="メイリオ" panose="020B0604030504040204" pitchFamily="50" charset="-128"/>
                <a:ea typeface="メイリオ" panose="020B0604030504040204" pitchFamily="50" charset="-128"/>
              </a:rPr>
              <a:t>　　　　　　　　日本消費者連盟</a:t>
            </a:r>
          </a:p>
          <a:p>
            <a:r>
              <a:rPr lang="ja-JP" altLang="en-US" sz="1050" b="1" dirty="0">
                <a:latin typeface="メイリオ" panose="020B0604030504040204" pitchFamily="50" charset="-128"/>
                <a:ea typeface="メイリオ" panose="020B0604030504040204" pitchFamily="50" charset="-128"/>
              </a:rPr>
              <a:t>　　　　「酪農を通じて目指す生消連携」　</a:t>
            </a: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日　時：</a:t>
            </a:r>
            <a:r>
              <a:rPr lang="en-US" altLang="ja-JP" sz="1050" dirty="0">
                <a:latin typeface="メイリオ" panose="020B0604030504040204" pitchFamily="50" charset="-128"/>
                <a:ea typeface="メイリオ" panose="020B0604030504040204" pitchFamily="50" charset="-128"/>
              </a:rPr>
              <a:t>2024</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17</a:t>
            </a:r>
            <a:r>
              <a:rPr lang="ja-JP" altLang="en-US" sz="1050" dirty="0">
                <a:latin typeface="メイリオ" panose="020B0604030504040204" pitchFamily="50" charset="-128"/>
                <a:ea typeface="メイリオ" panose="020B0604030504040204" pitchFamily="50" charset="-128"/>
              </a:rPr>
              <a:t>日（金）</a:t>
            </a:r>
            <a:r>
              <a:rPr lang="en-US" altLang="ja-JP" sz="1050" dirty="0">
                <a:latin typeface="メイリオ" panose="020B0604030504040204" pitchFamily="50" charset="-128"/>
                <a:ea typeface="メイリオ" panose="020B0604030504040204" pitchFamily="50" charset="-128"/>
              </a:rPr>
              <a:t>14</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00</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16</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00</a:t>
            </a:r>
          </a:p>
          <a:p>
            <a:r>
              <a:rPr lang="ja-JP" altLang="en-US" sz="1050" dirty="0">
                <a:latin typeface="メイリオ" panose="020B0604030504040204" pitchFamily="50" charset="-128"/>
                <a:ea typeface="メイリオ" panose="020B0604030504040204" pitchFamily="50" charset="-128"/>
              </a:rPr>
              <a:t>会　場：オンライン（</a:t>
            </a:r>
            <a:r>
              <a:rPr lang="en-US" altLang="ja-JP" sz="1050" dirty="0">
                <a:latin typeface="メイリオ" panose="020B0604030504040204" pitchFamily="50" charset="-128"/>
                <a:ea typeface="メイリオ" panose="020B0604030504040204" pitchFamily="50" charset="-128"/>
              </a:rPr>
              <a:t>Zoom</a:t>
            </a:r>
            <a:r>
              <a:rPr lang="ja-JP" altLang="en-US"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内　容：食の未来について考える</a:t>
            </a:r>
          </a:p>
          <a:p>
            <a:r>
              <a:rPr lang="ja-JP" altLang="en-US" sz="1050" dirty="0">
                <a:latin typeface="メイリオ" panose="020B0604030504040204" pitchFamily="50" charset="-128"/>
                <a:ea typeface="メイリオ" panose="020B0604030504040204" pitchFamily="50" charset="-128"/>
              </a:rPr>
              <a:t>参加費：</a:t>
            </a:r>
            <a:r>
              <a:rPr lang="en-US" altLang="ja-JP" sz="1050" dirty="0">
                <a:latin typeface="メイリオ" panose="020B0604030504040204" pitchFamily="50" charset="-128"/>
                <a:ea typeface="メイリオ" panose="020B0604030504040204" pitchFamily="50" charset="-128"/>
              </a:rPr>
              <a:t>500</a:t>
            </a:r>
            <a:r>
              <a:rPr lang="ja-JP" altLang="en-US" sz="1050" dirty="0">
                <a:latin typeface="メイリオ" panose="020B0604030504040204" pitchFamily="50" charset="-128"/>
                <a:ea typeface="メイリオ" panose="020B0604030504040204" pitchFamily="50" charset="-128"/>
              </a:rPr>
              <a:t>円</a:t>
            </a:r>
          </a:p>
          <a:p>
            <a:r>
              <a:rPr lang="ja-JP" altLang="en-US" sz="1050" dirty="0">
                <a:latin typeface="メイリオ" panose="020B0604030504040204" pitchFamily="50" charset="-128"/>
                <a:ea typeface="メイリオ" panose="020B0604030504040204" pitchFamily="50" charset="-128"/>
              </a:rPr>
              <a:t>申込み：主催者</a:t>
            </a:r>
            <a:r>
              <a:rPr lang="en-US" altLang="ja-JP" sz="1050" dirty="0">
                <a:latin typeface="メイリオ" panose="020B0604030504040204" pitchFamily="50" charset="-128"/>
                <a:ea typeface="メイリオ" panose="020B0604030504040204" pitchFamily="50" charset="-128"/>
              </a:rPr>
              <a:t>HP</a:t>
            </a:r>
            <a:r>
              <a:rPr lang="ja-JP" altLang="en-US" sz="1050" dirty="0">
                <a:latin typeface="メイリオ" panose="020B0604030504040204" pitchFamily="50" charset="-128"/>
                <a:ea typeface="メイリオ" panose="020B0604030504040204" pitchFamily="50" charset="-128"/>
              </a:rPr>
              <a:t>の申込みフォームから</a:t>
            </a:r>
          </a:p>
          <a:p>
            <a:r>
              <a:rPr lang="ja-JP" altLang="en-US" sz="1050" dirty="0">
                <a:latin typeface="メイリオ" panose="020B0604030504040204" pitchFamily="50" charset="-128"/>
                <a:ea typeface="メイリオ" panose="020B0604030504040204" pitchFamily="50" charset="-128"/>
              </a:rPr>
              <a:t>問合せ：日本消費者連盟　　　　　　　</a:t>
            </a:r>
          </a:p>
          <a:p>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電 話</a:t>
            </a: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1050" dirty="0">
                <a:latin typeface="メイリオ" panose="020B0604030504040204" pitchFamily="50" charset="-128"/>
                <a:ea typeface="メイリオ" panose="020B0604030504040204" pitchFamily="50" charset="-128"/>
              </a:rPr>
              <a:t>03-5155-4765</a:t>
            </a:r>
          </a:p>
          <a:p>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E-mail</a:t>
            </a: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1050" dirty="0">
                <a:latin typeface="メイリオ" panose="020B0604030504040204" pitchFamily="50" charset="-128"/>
                <a:ea typeface="メイリオ" panose="020B0604030504040204" pitchFamily="50" charset="-128"/>
              </a:rPr>
              <a:t>online@nishoren.org</a:t>
            </a:r>
          </a:p>
          <a:p>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a:t>
            </a: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1050" dirty="0">
                <a:latin typeface="メイリオ" panose="020B0604030504040204" pitchFamily="50" charset="-128"/>
                <a:ea typeface="メイリオ" panose="020B0604030504040204" pitchFamily="50" charset="-128"/>
              </a:rPr>
              <a:t>https://nishoren.net/</a:t>
            </a:r>
          </a:p>
        </p:txBody>
      </p:sp>
      <p:sp>
        <p:nvSpPr>
          <p:cNvPr id="40" name="テキスト ボックス 39">
            <a:extLst>
              <a:ext uri="{FF2B5EF4-FFF2-40B4-BE49-F238E27FC236}">
                <a16:creationId xmlns:a16="http://schemas.microsoft.com/office/drawing/2014/main" id="{581D7C51-A364-EAD0-AA60-3FF1DECA9992}"/>
              </a:ext>
            </a:extLst>
          </p:cNvPr>
          <p:cNvSpPr txBox="1"/>
          <p:nvPr/>
        </p:nvSpPr>
        <p:spPr>
          <a:xfrm>
            <a:off x="174141" y="6104311"/>
            <a:ext cx="3556768" cy="2200602"/>
          </a:xfrm>
          <a:prstGeom prst="rect">
            <a:avLst/>
          </a:prstGeom>
          <a:noFill/>
        </p:spPr>
        <p:txBody>
          <a:bodyPr wrap="square">
            <a:spAutoFit/>
          </a:bodyPr>
          <a:lstStyle/>
          <a:p>
            <a:pPr algn="ctr" fontAlgn="base">
              <a:lnSpc>
                <a:spcPts val="1500"/>
              </a:lnSpc>
            </a:pPr>
            <a:r>
              <a:rPr lang="ja-JP" altLang="ja-JP" sz="1050" b="1" kern="12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山の自然学クラブ　「三頭山　東京都檜原都民</a:t>
            </a:r>
            <a:r>
              <a:rPr lang="ja-JP"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の森」</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　時：</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2024</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18</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日（土）</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8</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50</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15</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40</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集　合：</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JR</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武蔵五日市駅</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持ち物：昼食・飲料水・地図・コンパス・筆記用具・</a:t>
            </a:r>
            <a:endPar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ルーペ・双眼鏡・カメラ</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参加費：</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3,500</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円</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申込み：</a:t>
            </a:r>
            <a:r>
              <a:rPr lang="ja-JP" altLang="en-US"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主催者</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HP</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の申込みフォームから</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問合せ：山の自然学クラブ</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電 話</a:t>
            </a: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ja-JP" sz="1050" kern="100" dirty="0">
                <a:solidFill>
                  <a:srgbClr val="000000"/>
                </a:solidFill>
                <a:effectLst/>
                <a:latin typeface="メイリオ" panose="020B0604030504040204" pitchFamily="50" charset="-128"/>
                <a:ea typeface="メイリオ" panose="020B0604030504040204" pitchFamily="50" charset="-128"/>
                <a:cs typeface="Arial" panose="020B0604020202020204" pitchFamily="34" charset="0"/>
              </a:rPr>
              <a:t> </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03-3341-3953</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E-mail</a:t>
            </a: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1050" kern="100" dirty="0" err="1">
                <a:solidFill>
                  <a:srgbClr val="666666"/>
                </a:solidFill>
                <a:effectLst/>
                <a:latin typeface="メイリオ" panose="020B0604030504040204" pitchFamily="50" charset="-128"/>
                <a:ea typeface="メイリオ" panose="020B0604030504040204" pitchFamily="50" charset="-128"/>
                <a:cs typeface="Times New Roman" panose="02020603050405020304" pitchFamily="18" charset="0"/>
              </a:rPr>
              <a:t>shizengaku</a:t>
            </a:r>
            <a:r>
              <a:rPr lang="ja-JP" altLang="ja-JP" sz="1050" kern="100" dirty="0">
                <a:solidFill>
                  <a:srgbClr val="666666"/>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solidFill>
                  <a:srgbClr val="666666"/>
                </a:solidFill>
                <a:effectLst/>
                <a:latin typeface="メイリオ" panose="020B0604030504040204" pitchFamily="50" charset="-128"/>
                <a:ea typeface="メイリオ" panose="020B0604030504040204" pitchFamily="50" charset="-128"/>
                <a:cs typeface="Times New Roman" panose="02020603050405020304" pitchFamily="18" charset="0"/>
              </a:rPr>
              <a:t>shizen.or.jp</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a:t>
            </a: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http://www.shizen.or.jp/</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43AC4A82-FC4A-511C-B834-0E14CBF547D0}"/>
              </a:ext>
            </a:extLst>
          </p:cNvPr>
          <p:cNvSpPr txBox="1"/>
          <p:nvPr/>
        </p:nvSpPr>
        <p:spPr>
          <a:xfrm>
            <a:off x="3833588" y="6095533"/>
            <a:ext cx="3459751" cy="2392963"/>
          </a:xfrm>
          <a:prstGeom prst="rect">
            <a:avLst/>
          </a:prstGeom>
          <a:noFill/>
        </p:spPr>
        <p:txBody>
          <a:bodyPr wrap="square">
            <a:spAutoFit/>
          </a:bodyPr>
          <a:lstStyle/>
          <a:p>
            <a:pPr algn="ctr" fontAlgn="base">
              <a:lnSpc>
                <a:spcPts val="1500"/>
              </a:lnSpc>
            </a:pPr>
            <a:r>
              <a:rPr lang="en-US"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日本エニアグラム学会</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fontAlgn="base">
              <a:lnSpc>
                <a:spcPts val="1500"/>
              </a:lnSpc>
            </a:pPr>
            <a:r>
              <a:rPr lang="ja-JP"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「エニアグラム無料紹介コース」</a:t>
            </a:r>
            <a:r>
              <a:rPr lang="en-US" altLang="ja-JP" sz="1050" kern="0" dirty="0">
                <a:effectLst/>
                <a:latin typeface="メイリオ" panose="020B0604030504040204" pitchFamily="50" charset="-128"/>
                <a:ea typeface="メイリオ" panose="020B0604030504040204" pitchFamily="50" charset="-128"/>
                <a:cs typeface="ＭＳ Ｐゴシック" panose="020B0600070205080204" pitchFamily="50" charset="-128"/>
              </a:rPr>
              <a:t> </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　時：</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2024</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21</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日（火）</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00</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21</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30</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会　場：オンライン（</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Zoom</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対象者：</a:t>
            </a:r>
            <a:r>
              <a:rPr lang="ja-JP" altLang="en-US"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主催者</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HP</a:t>
            </a:r>
            <a:r>
              <a:rPr lang="ja-JP" altLang="en-US"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参照</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内　容：エニアグラムの体験</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参加費：無料</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申込</a:t>
            </a:r>
            <a:r>
              <a:rPr lang="ja-JP" altLang="en-US"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み</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主催者</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HP</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の申込</a:t>
            </a:r>
            <a:r>
              <a:rPr lang="ja-JP" altLang="en-US"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み</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フォームから</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問合せ：日本エニアグラム学会</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lang="ja-JP" altLang="ja-JP" sz="1050" kern="100" dirty="0">
                <a:solidFill>
                  <a:srgbClr val="000000"/>
                </a:solidFill>
                <a:effectLst/>
                <a:latin typeface="游明朝" panose="02020400000000000000" pitchFamily="18" charset="-128"/>
                <a:ea typeface="ＭＳ Ｐ明朝" panose="02020600040205080304" pitchFamily="18" charset="-128"/>
                <a:cs typeface="Arial" panose="020B0604020202020204" pitchFamily="34" charset="0"/>
              </a:rPr>
              <a:t>【</a:t>
            </a:r>
            <a:r>
              <a:rPr lang="ja-JP" altLang="ja-JP" sz="1050" kern="100" dirty="0">
                <a:solidFill>
                  <a:srgbClr val="000000"/>
                </a:solidFill>
                <a:effectLst/>
                <a:latin typeface="游明朝" panose="02020400000000000000" pitchFamily="18" charset="-128"/>
                <a:ea typeface="メイリオ" panose="020B0604030504040204" pitchFamily="50" charset="-128"/>
                <a:cs typeface="Arial" panose="020B0604020202020204" pitchFamily="34" charset="0"/>
              </a:rPr>
              <a:t>電 話</a:t>
            </a:r>
            <a:r>
              <a:rPr lang="ja-JP" altLang="ja-JP" sz="1050" kern="100" dirty="0">
                <a:solidFill>
                  <a:srgbClr val="000000"/>
                </a:solidFill>
                <a:effectLst/>
                <a:latin typeface="游明朝" panose="02020400000000000000" pitchFamily="18" charset="-128"/>
                <a:ea typeface="ＭＳ Ｐ明朝" panose="02020600040205080304" pitchFamily="18" charset="-128"/>
                <a:cs typeface="Arial" panose="020B0604020202020204" pitchFamily="34" charset="0"/>
              </a:rPr>
              <a:t>】 </a:t>
            </a:r>
            <a:r>
              <a:rPr lang="en-US" altLang="ja-JP" sz="1050" kern="100" dirty="0">
                <a:solidFill>
                  <a:srgbClr val="000000"/>
                </a:solidFill>
                <a:effectLst/>
                <a:latin typeface="游明朝" panose="02020400000000000000" pitchFamily="18" charset="-128"/>
                <a:ea typeface="ＭＳ Ｐ明朝" panose="02020600040205080304" pitchFamily="18" charset="-128"/>
                <a:cs typeface="Arial" panose="020B0604020202020204" pitchFamily="34" charset="0"/>
              </a:rPr>
              <a:t>  </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03-6417-0255</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fontAlgn="base">
              <a:lnSpc>
                <a:spcPts val="1500"/>
              </a:lnSpc>
            </a:pP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a:t>
            </a:r>
            <a:r>
              <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https://www.enneagram.ne.jp/</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lang="en-US" altLang="ja-JP" sz="1050" kern="100" dirty="0">
                <a:solidFill>
                  <a:srgbClr val="000000"/>
                </a:solidFill>
                <a:effectLst/>
                <a:latin typeface="メイリオ" panose="020B0604030504040204" pitchFamily="50" charset="-128"/>
                <a:ea typeface="游明朝" panose="02020400000000000000" pitchFamily="18" charset="-128"/>
                <a:cs typeface="Arial" panose="020B0604020202020204" pitchFamily="34" charset="0"/>
              </a:rPr>
              <a:t> </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42" name="図 41">
            <a:extLst>
              <a:ext uri="{FF2B5EF4-FFF2-40B4-BE49-F238E27FC236}">
                <a16:creationId xmlns:a16="http://schemas.microsoft.com/office/drawing/2014/main" id="{5003DA90-AC58-A6CD-4EDF-901D6B52D1E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6031" y="5310982"/>
            <a:ext cx="614055" cy="614055"/>
          </a:xfrm>
          <a:prstGeom prst="rect">
            <a:avLst/>
          </a:prstGeom>
          <a:noFill/>
          <a:ln>
            <a:noFill/>
          </a:ln>
        </p:spPr>
      </p:pic>
      <p:pic>
        <p:nvPicPr>
          <p:cNvPr id="43" name="図 42">
            <a:extLst>
              <a:ext uri="{FF2B5EF4-FFF2-40B4-BE49-F238E27FC236}">
                <a16:creationId xmlns:a16="http://schemas.microsoft.com/office/drawing/2014/main" id="{F34ED54C-0D93-3A02-B5D9-DFF841D16BF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32821" y="7574685"/>
            <a:ext cx="636991" cy="636991"/>
          </a:xfrm>
          <a:prstGeom prst="rect">
            <a:avLst/>
          </a:prstGeom>
          <a:noFill/>
          <a:ln>
            <a:noFill/>
          </a:ln>
        </p:spPr>
      </p:pic>
      <p:pic>
        <p:nvPicPr>
          <p:cNvPr id="44" name="図 43">
            <a:extLst>
              <a:ext uri="{FF2B5EF4-FFF2-40B4-BE49-F238E27FC236}">
                <a16:creationId xmlns:a16="http://schemas.microsoft.com/office/drawing/2014/main" id="{AA0D3DEB-2A77-40B7-080E-2FA6ACDF332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47458" y="7573462"/>
            <a:ext cx="651199" cy="651199"/>
          </a:xfrm>
          <a:prstGeom prst="rect">
            <a:avLst/>
          </a:prstGeom>
          <a:noFill/>
          <a:ln>
            <a:noFill/>
          </a:ln>
        </p:spPr>
      </p:pic>
      <p:pic>
        <p:nvPicPr>
          <p:cNvPr id="45" name="図 44">
            <a:extLst>
              <a:ext uri="{FF2B5EF4-FFF2-40B4-BE49-F238E27FC236}">
                <a16:creationId xmlns:a16="http://schemas.microsoft.com/office/drawing/2014/main" id="{FE3080D9-7ECA-2EEE-5B16-8E70197F8313}"/>
              </a:ext>
            </a:extLst>
          </p:cNvPr>
          <p:cNvPicPr>
            <a:picLocks noChangeAspect="1"/>
          </p:cNvPicPr>
          <p:nvPr/>
        </p:nvPicPr>
        <p:blipFill>
          <a:blip r:embed="rId12"/>
          <a:stretch>
            <a:fillRect/>
          </a:stretch>
        </p:blipFill>
        <p:spPr>
          <a:xfrm>
            <a:off x="3018858" y="5324048"/>
            <a:ext cx="610587" cy="610587"/>
          </a:xfrm>
          <a:prstGeom prst="rect">
            <a:avLst/>
          </a:prstGeom>
        </p:spPr>
      </p:pic>
      <p:sp>
        <p:nvSpPr>
          <p:cNvPr id="46" name="正方形/長方形 45">
            <a:extLst>
              <a:ext uri="{FF2B5EF4-FFF2-40B4-BE49-F238E27FC236}">
                <a16:creationId xmlns:a16="http://schemas.microsoft.com/office/drawing/2014/main" id="{89925EC8-1FF6-DE71-2F48-E8D9EDDA40DD}"/>
              </a:ext>
            </a:extLst>
          </p:cNvPr>
          <p:cNvSpPr/>
          <p:nvPr/>
        </p:nvSpPr>
        <p:spPr>
          <a:xfrm>
            <a:off x="71030" y="3090779"/>
            <a:ext cx="7042025" cy="500393"/>
          </a:xfrm>
          <a:prstGeom prst="rect">
            <a:avLst/>
          </a:prstGeom>
          <a:solidFill>
            <a:srgbClr val="FF66FF"/>
          </a:solidFill>
          <a:ln w="9525">
            <a:noFill/>
          </a:ln>
        </p:spPr>
        <p:txBody>
          <a:bodyPr wrap="square">
            <a:spAutoFit/>
            <a:sp3d contourW="25400" prstMaterial="matte">
              <a:contourClr>
                <a:schemeClr val="accent2">
                  <a:tint val="20000"/>
                </a:schemeClr>
              </a:contourClr>
            </a:sp3d>
          </a:bodyPr>
          <a:lstStyle/>
          <a:p>
            <a:pPr algn="ctr" defTabSz="1036930" fontAlgn="auto">
              <a:lnSpc>
                <a:spcPts val="3500"/>
              </a:lnSpc>
              <a:spcBef>
                <a:spcPts val="0"/>
              </a:spcBef>
              <a:spcAft>
                <a:spcPts val="0"/>
              </a:spcAft>
              <a:defRPr/>
            </a:pPr>
            <a:r>
              <a:rPr lang="ja-JP" altLang="en-US" b="1" spc="50" dirty="0">
                <a:ln w="9525">
                  <a:noFill/>
                </a:ln>
                <a:solidFill>
                  <a:schemeClr val="bg1"/>
                </a:solidFill>
                <a:latin typeface="小塚ゴシック Pro H" pitchFamily="34" charset="-128"/>
                <a:ea typeface="小塚ゴシック Pro H" pitchFamily="34" charset="-128"/>
              </a:rPr>
              <a:t>センター利用団体イベント等の情報</a:t>
            </a:r>
            <a:endParaRPr lang="en-US" altLang="ja-JP" b="1" spc="50" dirty="0">
              <a:ln w="9525">
                <a:noFill/>
              </a:ln>
              <a:solidFill>
                <a:schemeClr val="bg1"/>
              </a:solidFill>
              <a:latin typeface="小塚ゴシック Pro H" pitchFamily="34" charset="-128"/>
              <a:ea typeface="小塚ゴシック Pro H" pitchFamily="34" charset="-128"/>
            </a:endParaRPr>
          </a:p>
        </p:txBody>
      </p:sp>
      <p:sp>
        <p:nvSpPr>
          <p:cNvPr id="47" name="雲 46">
            <a:extLst>
              <a:ext uri="{FF2B5EF4-FFF2-40B4-BE49-F238E27FC236}">
                <a16:creationId xmlns:a16="http://schemas.microsoft.com/office/drawing/2014/main" id="{A59346F3-1B35-0E34-7C32-21FF4731959E}"/>
              </a:ext>
            </a:extLst>
          </p:cNvPr>
          <p:cNvSpPr/>
          <p:nvPr/>
        </p:nvSpPr>
        <p:spPr>
          <a:xfrm rot="21029234">
            <a:off x="24921" y="163410"/>
            <a:ext cx="1917276" cy="1060644"/>
          </a:xfrm>
          <a:prstGeom prst="cloud">
            <a:avLst/>
          </a:prstGeom>
          <a:solidFill>
            <a:schemeClr val="bg1"/>
          </a:solidFill>
          <a:ln>
            <a:solidFill>
              <a:srgbClr val="B0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00" b="1" dirty="0">
                <a:solidFill>
                  <a:srgbClr val="B00909"/>
                </a:solidFill>
                <a:latin typeface="HG丸ｺﾞｼｯｸM-PRO" panose="020F0600000000000000" pitchFamily="50" charset="-128"/>
                <a:ea typeface="HG丸ｺﾞｼｯｸM-PRO" panose="020F0600000000000000" pitchFamily="50" charset="-128"/>
              </a:rPr>
              <a:t>NPO</a:t>
            </a:r>
            <a:r>
              <a:rPr kumimoji="1" lang="ja-JP" altLang="en-US" sz="1800" b="1" dirty="0">
                <a:solidFill>
                  <a:srgbClr val="B00909"/>
                </a:solidFill>
                <a:latin typeface="HG丸ｺﾞｼｯｸM-PRO" panose="020F0600000000000000" pitchFamily="50" charset="-128"/>
                <a:ea typeface="HG丸ｺﾞｼｯｸM-PRO" panose="020F0600000000000000" pitchFamily="50" charset="-128"/>
              </a:rPr>
              <a:t>団体紹介</a:t>
            </a:r>
            <a:r>
              <a:rPr kumimoji="1" lang="en-US" altLang="ja-JP" sz="1800" b="1" dirty="0">
                <a:solidFill>
                  <a:srgbClr val="B00909"/>
                </a:solidFill>
                <a:latin typeface="HG丸ｺﾞｼｯｸM-PRO" panose="020F0600000000000000" pitchFamily="50" charset="-128"/>
                <a:ea typeface="HG丸ｺﾞｼｯｸM-PRO" panose="020F0600000000000000" pitchFamily="50" charset="-128"/>
              </a:rPr>
              <a:t>!</a:t>
            </a:r>
            <a:endParaRPr kumimoji="1" lang="ja-JP" altLang="en-US" sz="1800" b="1" dirty="0">
              <a:solidFill>
                <a:srgbClr val="B00909"/>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9707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30C8897-EF85-26D9-E556-05E51925380D}"/>
              </a:ext>
            </a:extLst>
          </p:cNvPr>
          <p:cNvSpPr/>
          <p:nvPr/>
        </p:nvSpPr>
        <p:spPr>
          <a:xfrm>
            <a:off x="152659" y="7982042"/>
            <a:ext cx="3710380" cy="828675"/>
          </a:xfrm>
          <a:prstGeom prst="rect">
            <a:avLst/>
          </a:prstGeom>
          <a:solidFill>
            <a:schemeClr val="bg1"/>
          </a:solidFill>
          <a:ln>
            <a:no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 name="直線コネクタ 4">
            <a:extLst>
              <a:ext uri="{FF2B5EF4-FFF2-40B4-BE49-F238E27FC236}">
                <a16:creationId xmlns:a16="http://schemas.microsoft.com/office/drawing/2014/main" id="{9DA21BFC-DA7E-8FA7-3C62-520EF65623B4}"/>
              </a:ext>
            </a:extLst>
          </p:cNvPr>
          <p:cNvCxnSpPr/>
          <p:nvPr/>
        </p:nvCxnSpPr>
        <p:spPr>
          <a:xfrm>
            <a:off x="4125046" y="70418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E01AB57D-9A09-18C5-3524-FAC5B5979D4B}"/>
              </a:ext>
            </a:extLst>
          </p:cNvPr>
          <p:cNvCxnSpPr/>
          <p:nvPr/>
        </p:nvCxnSpPr>
        <p:spPr>
          <a:xfrm>
            <a:off x="4063420" y="70418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46">
            <a:extLst>
              <a:ext uri="{FF2B5EF4-FFF2-40B4-BE49-F238E27FC236}">
                <a16:creationId xmlns:a16="http://schemas.microsoft.com/office/drawing/2014/main" id="{535AE5E6-8B64-324D-AF13-0A5F8C31DE86}"/>
              </a:ext>
            </a:extLst>
          </p:cNvPr>
          <p:cNvCxnSpPr/>
          <p:nvPr/>
        </p:nvCxnSpPr>
        <p:spPr>
          <a:xfrm>
            <a:off x="4063420" y="70418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4C084D06-EF65-85D0-0CB0-4C6A4D109CEF}"/>
              </a:ext>
            </a:extLst>
          </p:cNvPr>
          <p:cNvCxnSpPr/>
          <p:nvPr/>
        </p:nvCxnSpPr>
        <p:spPr>
          <a:xfrm>
            <a:off x="4277446" y="70799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9E0BCB6A-7457-054D-854E-5B556921059D}"/>
              </a:ext>
            </a:extLst>
          </p:cNvPr>
          <p:cNvCxnSpPr/>
          <p:nvPr/>
        </p:nvCxnSpPr>
        <p:spPr>
          <a:xfrm>
            <a:off x="4248871" y="70799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46">
            <a:extLst>
              <a:ext uri="{FF2B5EF4-FFF2-40B4-BE49-F238E27FC236}">
                <a16:creationId xmlns:a16="http://schemas.microsoft.com/office/drawing/2014/main" id="{AE9B1F87-AD6A-8D84-B4D0-3B61417ED08C}"/>
              </a:ext>
            </a:extLst>
          </p:cNvPr>
          <p:cNvCxnSpPr/>
          <p:nvPr/>
        </p:nvCxnSpPr>
        <p:spPr>
          <a:xfrm>
            <a:off x="4248871" y="707990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タイトル 1">
            <a:extLst>
              <a:ext uri="{FF2B5EF4-FFF2-40B4-BE49-F238E27FC236}">
                <a16:creationId xmlns:a16="http://schemas.microsoft.com/office/drawing/2014/main" id="{F420B28D-8D73-D415-5A44-8FD18ED17B92}"/>
              </a:ext>
            </a:extLst>
          </p:cNvPr>
          <p:cNvSpPr txBox="1">
            <a:spLocks/>
          </p:cNvSpPr>
          <p:nvPr/>
        </p:nvSpPr>
        <p:spPr bwMode="auto">
          <a:xfrm>
            <a:off x="82808" y="10076347"/>
            <a:ext cx="365125" cy="608844"/>
          </a:xfrm>
          <a:prstGeom prst="rect">
            <a:avLst/>
          </a:prstGeom>
          <a:noFill/>
          <a:ln w="9525">
            <a:noFill/>
            <a:miter lim="800000"/>
            <a:headEnd/>
            <a:tailEnd/>
          </a:ln>
        </p:spPr>
        <p:txBody>
          <a:bodyPr lIns="103693" tIns="51846" rIns="103693" bIns="51846" anchor="ctr"/>
          <a:lstStyle/>
          <a:p>
            <a:pPr algn="ctr"/>
            <a:r>
              <a:rPr lang="en-US" altLang="ja-JP" sz="1100" dirty="0">
                <a:solidFill>
                  <a:schemeClr val="bg1"/>
                </a:solidFill>
                <a:latin typeface="07やさしさゴシックボールド"/>
                <a:ea typeface="07やさしさゴシックボールド"/>
                <a:cs typeface="Aharoni" pitchFamily="2" charset="-79"/>
              </a:rPr>
              <a:t>4</a:t>
            </a:r>
          </a:p>
        </p:txBody>
      </p:sp>
      <p:sp>
        <p:nvSpPr>
          <p:cNvPr id="12" name="正方形/長方形 11">
            <a:extLst>
              <a:ext uri="{FF2B5EF4-FFF2-40B4-BE49-F238E27FC236}">
                <a16:creationId xmlns:a16="http://schemas.microsoft.com/office/drawing/2014/main" id="{AD7DA5FC-BFC7-402C-45E3-47624B152FB0}"/>
              </a:ext>
            </a:extLst>
          </p:cNvPr>
          <p:cNvSpPr/>
          <p:nvPr/>
        </p:nvSpPr>
        <p:spPr>
          <a:xfrm>
            <a:off x="152659" y="7982042"/>
            <a:ext cx="3710380" cy="828675"/>
          </a:xfrm>
          <a:prstGeom prst="rect">
            <a:avLst/>
          </a:prstGeom>
          <a:solidFill>
            <a:schemeClr val="bg1"/>
          </a:solidFill>
          <a:ln>
            <a:no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3" name="直線コネクタ 12">
            <a:extLst>
              <a:ext uri="{FF2B5EF4-FFF2-40B4-BE49-F238E27FC236}">
                <a16:creationId xmlns:a16="http://schemas.microsoft.com/office/drawing/2014/main" id="{2279DB00-F7A9-5CCE-050F-488E9891C237}"/>
              </a:ext>
            </a:extLst>
          </p:cNvPr>
          <p:cNvCxnSpPr/>
          <p:nvPr/>
        </p:nvCxnSpPr>
        <p:spPr>
          <a:xfrm>
            <a:off x="4125046" y="70418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7CD71418-3980-9039-8B79-2D778BA923A5}"/>
              </a:ext>
            </a:extLst>
          </p:cNvPr>
          <p:cNvCxnSpPr/>
          <p:nvPr/>
        </p:nvCxnSpPr>
        <p:spPr>
          <a:xfrm>
            <a:off x="4063420" y="70418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46">
            <a:extLst>
              <a:ext uri="{FF2B5EF4-FFF2-40B4-BE49-F238E27FC236}">
                <a16:creationId xmlns:a16="http://schemas.microsoft.com/office/drawing/2014/main" id="{E21BAE44-859D-7D25-486B-2D1AA40E686F}"/>
              </a:ext>
            </a:extLst>
          </p:cNvPr>
          <p:cNvCxnSpPr/>
          <p:nvPr/>
        </p:nvCxnSpPr>
        <p:spPr>
          <a:xfrm>
            <a:off x="4063420" y="70418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EFD4255-EC46-4FBD-04AF-9F885D13E680}"/>
              </a:ext>
            </a:extLst>
          </p:cNvPr>
          <p:cNvCxnSpPr/>
          <p:nvPr/>
        </p:nvCxnSpPr>
        <p:spPr>
          <a:xfrm>
            <a:off x="4277446" y="70799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906066A-4ED2-9EA3-ACA2-D9FD8050D236}"/>
              </a:ext>
            </a:extLst>
          </p:cNvPr>
          <p:cNvCxnSpPr/>
          <p:nvPr/>
        </p:nvCxnSpPr>
        <p:spPr>
          <a:xfrm>
            <a:off x="4248871" y="70799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46">
            <a:extLst>
              <a:ext uri="{FF2B5EF4-FFF2-40B4-BE49-F238E27FC236}">
                <a16:creationId xmlns:a16="http://schemas.microsoft.com/office/drawing/2014/main" id="{218D1DCB-A790-9ED0-FCA9-43120E9DAFFB}"/>
              </a:ext>
            </a:extLst>
          </p:cNvPr>
          <p:cNvCxnSpPr/>
          <p:nvPr/>
        </p:nvCxnSpPr>
        <p:spPr>
          <a:xfrm>
            <a:off x="4248871" y="707990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C97471B2-5D25-DE22-567B-AC25CD5B966C}"/>
              </a:ext>
            </a:extLst>
          </p:cNvPr>
          <p:cNvSpPr/>
          <p:nvPr/>
        </p:nvSpPr>
        <p:spPr>
          <a:xfrm>
            <a:off x="319847" y="448676"/>
            <a:ext cx="7062280" cy="404023"/>
          </a:xfrm>
          <a:prstGeom prst="rect">
            <a:avLst/>
          </a:prstGeom>
          <a:noFill/>
          <a:ln w="28575">
            <a:solidFill>
              <a:srgbClr val="FF66FF"/>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36930" fontAlgn="auto">
              <a:spcBef>
                <a:spcPts val="0"/>
              </a:spcBef>
              <a:spcAft>
                <a:spcPts val="0"/>
              </a:spcAft>
              <a:defRPr/>
            </a:pPr>
            <a:endParaRPr lang="ja-JP" altLang="en-US" sz="3200" b="1" spc="50" dirty="0">
              <a:ln w="11430"/>
              <a:solidFill>
                <a:srgbClr val="FFCCCC"/>
              </a:solidFill>
              <a:effectLst>
                <a:outerShdw blurRad="76200" dist="50800" dir="5400000" algn="tl" rotWithShape="0">
                  <a:srgbClr val="000000">
                    <a:alpha val="65000"/>
                  </a:srgbClr>
                </a:outerShdw>
              </a:effectLst>
              <a:latin typeface="+mn-lt"/>
              <a:ea typeface="+mn-ea"/>
            </a:endParaRPr>
          </a:p>
        </p:txBody>
      </p:sp>
      <p:sp>
        <p:nvSpPr>
          <p:cNvPr id="20" name="正方形/長方形 19">
            <a:extLst>
              <a:ext uri="{FF2B5EF4-FFF2-40B4-BE49-F238E27FC236}">
                <a16:creationId xmlns:a16="http://schemas.microsoft.com/office/drawing/2014/main" id="{E6E88BE6-BE58-F609-F91E-9523526AA8DC}"/>
              </a:ext>
            </a:extLst>
          </p:cNvPr>
          <p:cNvSpPr/>
          <p:nvPr/>
        </p:nvSpPr>
        <p:spPr>
          <a:xfrm>
            <a:off x="206705" y="317528"/>
            <a:ext cx="7076347" cy="528741"/>
          </a:xfrm>
          <a:prstGeom prst="rect">
            <a:avLst/>
          </a:prstGeom>
          <a:noFill/>
          <a:ln w="9525">
            <a:noFill/>
          </a:ln>
        </p:spPr>
        <p:txBody>
          <a:bodyPr wrap="square">
            <a:spAutoFit/>
            <a:sp3d contourW="25400" prstMaterial="matte">
              <a:contourClr>
                <a:schemeClr val="accent2">
                  <a:tint val="20000"/>
                </a:schemeClr>
              </a:contourClr>
            </a:sp3d>
          </a:bodyPr>
          <a:lstStyle/>
          <a:p>
            <a:pPr algn="ctr" defTabSz="1036930" fontAlgn="auto">
              <a:lnSpc>
                <a:spcPts val="3500"/>
              </a:lnSpc>
              <a:spcBef>
                <a:spcPts val="0"/>
              </a:spcBef>
              <a:spcAft>
                <a:spcPts val="0"/>
              </a:spcAft>
              <a:defRPr/>
            </a:pPr>
            <a:endParaRPr lang="en-US" altLang="ja-JP" b="1" spc="50" dirty="0">
              <a:ln w="9525">
                <a:noFill/>
              </a:ln>
              <a:latin typeface="小塚ゴシック Pro H" pitchFamily="34" charset="-128"/>
              <a:ea typeface="小塚ゴシック Pro H" pitchFamily="34" charset="-128"/>
            </a:endParaRPr>
          </a:p>
        </p:txBody>
      </p:sp>
      <p:sp>
        <p:nvSpPr>
          <p:cNvPr id="21" name="タイトル 1">
            <a:extLst>
              <a:ext uri="{FF2B5EF4-FFF2-40B4-BE49-F238E27FC236}">
                <a16:creationId xmlns:a16="http://schemas.microsoft.com/office/drawing/2014/main" id="{B013A045-CBBB-51A1-6F72-48E5783F98DE}"/>
              </a:ext>
            </a:extLst>
          </p:cNvPr>
          <p:cNvSpPr txBox="1">
            <a:spLocks/>
          </p:cNvSpPr>
          <p:nvPr/>
        </p:nvSpPr>
        <p:spPr bwMode="auto">
          <a:xfrm>
            <a:off x="221875" y="922783"/>
            <a:ext cx="7175235" cy="2433430"/>
          </a:xfrm>
          <a:prstGeom prst="rect">
            <a:avLst/>
          </a:prstGeom>
          <a:noFill/>
          <a:ln w="9525">
            <a:solidFill>
              <a:srgbClr val="FF66FF"/>
            </a:solidFill>
            <a:miter lim="800000"/>
            <a:headEnd/>
            <a:tailEnd/>
          </a:ln>
        </p:spPr>
        <p:txBody>
          <a:bodyPr lIns="103650" tIns="51824" rIns="103650" bIns="51824"/>
          <a:lstStyle/>
          <a:p>
            <a:pPr marL="542925" indent="-542925">
              <a:lnSpc>
                <a:spcPct val="150000"/>
              </a:lnSpc>
            </a:pPr>
            <a:r>
              <a:rPr lang="ja-JP" altLang="en-US" sz="1500" b="1" dirty="0">
                <a:latin typeface="HG丸ｺﾞｼｯｸM-PRO" pitchFamily="50" charset="-128"/>
                <a:ea typeface="HG丸ｺﾞｼｯｸM-PRO" pitchFamily="50" charset="-128"/>
              </a:rPr>
              <a:t>　      　　　　　　</a:t>
            </a:r>
            <a:r>
              <a:rPr lang="ja-JP" altLang="en-US" sz="1500" b="1" dirty="0">
                <a:latin typeface="メイリオ" panose="020B0604030504040204" pitchFamily="50" charset="-128"/>
                <a:ea typeface="メイリオ" panose="020B0604030504040204" pitchFamily="50" charset="-128"/>
              </a:rPr>
              <a:t>　　　</a:t>
            </a:r>
            <a:endParaRPr lang="ja-JP" altLang="en-US" sz="1100" dirty="0">
              <a:latin typeface="HG丸ｺﾞｼｯｸM-PRO" pitchFamily="50" charset="-128"/>
              <a:ea typeface="HG丸ｺﾞｼｯｸM-PRO" pitchFamily="50" charset="-128"/>
            </a:endParaRPr>
          </a:p>
        </p:txBody>
      </p:sp>
      <p:pic>
        <p:nvPicPr>
          <p:cNvPr id="22" name="Picture 46" descr="講座">
            <a:extLst>
              <a:ext uri="{FF2B5EF4-FFF2-40B4-BE49-F238E27FC236}">
                <a16:creationId xmlns:a16="http://schemas.microsoft.com/office/drawing/2014/main" id="{C2CEC096-19C0-083E-608F-FE70D45A7954}"/>
              </a:ext>
            </a:extLst>
          </p:cNvPr>
          <p:cNvPicPr>
            <a:picLocks noChangeAspect="1" noChangeArrowheads="1"/>
          </p:cNvPicPr>
          <p:nvPr/>
        </p:nvPicPr>
        <p:blipFill>
          <a:blip r:embed="rId2"/>
          <a:srcRect/>
          <a:stretch>
            <a:fillRect/>
          </a:stretch>
        </p:blipFill>
        <p:spPr bwMode="auto">
          <a:xfrm>
            <a:off x="255049" y="1086670"/>
            <a:ext cx="627745" cy="216693"/>
          </a:xfrm>
          <a:prstGeom prst="rect">
            <a:avLst/>
          </a:prstGeom>
          <a:noFill/>
          <a:ln w="9525">
            <a:noFill/>
            <a:miter lim="800000"/>
            <a:headEnd/>
            <a:tailEnd/>
          </a:ln>
        </p:spPr>
      </p:pic>
      <p:sp>
        <p:nvSpPr>
          <p:cNvPr id="23" name="テキスト ボックス 22">
            <a:extLst>
              <a:ext uri="{FF2B5EF4-FFF2-40B4-BE49-F238E27FC236}">
                <a16:creationId xmlns:a16="http://schemas.microsoft.com/office/drawing/2014/main" id="{F265F24D-E00D-94CA-B3B5-398711183268}"/>
              </a:ext>
            </a:extLst>
          </p:cNvPr>
          <p:cNvSpPr txBox="1"/>
          <p:nvPr/>
        </p:nvSpPr>
        <p:spPr>
          <a:xfrm>
            <a:off x="115146" y="5767755"/>
            <a:ext cx="6058564" cy="852156"/>
          </a:xfrm>
          <a:prstGeom prst="rect">
            <a:avLst/>
          </a:prstGeom>
          <a:noFill/>
        </p:spPr>
        <p:txBody>
          <a:bodyPr wrap="square" rtlCol="0">
            <a:spAutoFit/>
          </a:bodyPr>
          <a:lstStyle/>
          <a:p>
            <a:pPr marL="177800" indent="-85725">
              <a:lnSpc>
                <a:spcPts val="1500"/>
              </a:lnSpc>
            </a:pPr>
            <a:r>
              <a:rPr lang="en-US" altLang="ja-JP" sz="1050" b="1" dirty="0">
                <a:solidFill>
                  <a:srgbClr val="FF0000"/>
                </a:solidFill>
                <a:latin typeface="HG丸ｺﾞｼｯｸM-PRO" pitchFamily="50" charset="-128"/>
                <a:ea typeface="HG丸ｺﾞｼｯｸM-PRO" pitchFamily="50" charset="-128"/>
              </a:rPr>
              <a:t>※</a:t>
            </a:r>
            <a:r>
              <a:rPr lang="ja-JP" altLang="en-US" sz="1050" b="1" dirty="0">
                <a:solidFill>
                  <a:srgbClr val="FF0000"/>
                </a:solidFill>
                <a:latin typeface="HG丸ｺﾞｼｯｸM-PRO" pitchFamily="50" charset="-128"/>
                <a:ea typeface="HG丸ｺﾞｼｯｸM-PRO" pitchFamily="50" charset="-128"/>
              </a:rPr>
              <a:t>詳細は</a:t>
            </a:r>
            <a:r>
              <a:rPr lang="en-US" altLang="ja-JP" sz="1050" b="1" dirty="0">
                <a:solidFill>
                  <a:srgbClr val="FF0000"/>
                </a:solidFill>
                <a:latin typeface="HG丸ｺﾞｼｯｸM-PRO" pitchFamily="50" charset="-128"/>
                <a:ea typeface="HG丸ｺﾞｼｯｸM-PRO" pitchFamily="50" charset="-128"/>
              </a:rPr>
              <a:t>HP</a:t>
            </a:r>
            <a:r>
              <a:rPr lang="ja-JP" altLang="en-US" sz="1050" b="1" dirty="0">
                <a:solidFill>
                  <a:srgbClr val="FF0000"/>
                </a:solidFill>
                <a:latin typeface="HG丸ｺﾞｼｯｸM-PRO" pitchFamily="50" charset="-128"/>
                <a:ea typeface="HG丸ｺﾞｼｯｸM-PRO" pitchFamily="50" charset="-128"/>
              </a:rPr>
              <a:t>にてご確認ください</a:t>
            </a:r>
            <a:endParaRPr lang="en-US" altLang="ja-JP" sz="1050" b="1" dirty="0">
              <a:solidFill>
                <a:srgbClr val="FF0000"/>
              </a:solidFill>
              <a:latin typeface="HG丸ｺﾞｼｯｸM-PRO" pitchFamily="50" charset="-128"/>
              <a:ea typeface="HG丸ｺﾞｼｯｸM-PRO" pitchFamily="50" charset="-128"/>
            </a:endParaRPr>
          </a:p>
          <a:p>
            <a:pPr marL="177800" indent="-85725">
              <a:lnSpc>
                <a:spcPts val="1500"/>
              </a:lnSpc>
            </a:pPr>
            <a:r>
              <a:rPr lang="ja-JP" altLang="en-US" sz="1000" dirty="0">
                <a:latin typeface="メイリオ" panose="020B0604030504040204" pitchFamily="50" charset="-128"/>
                <a:ea typeface="メイリオ" panose="020B0604030504040204" pitchFamily="50" charset="-128"/>
              </a:rPr>
              <a:t>★参加ご希望の方は、電話、</a:t>
            </a:r>
            <a:r>
              <a:rPr lang="en-US" altLang="ja-JP" sz="1000" dirty="0">
                <a:latin typeface="メイリオ" panose="020B0604030504040204" pitchFamily="50" charset="-128"/>
                <a:ea typeface="メイリオ" panose="020B0604030504040204" pitchFamily="50" charset="-128"/>
              </a:rPr>
              <a:t>FAX</a:t>
            </a:r>
            <a:r>
              <a:rPr lang="ja-JP" altLang="en-US" sz="1000" dirty="0">
                <a:latin typeface="メイリオ" panose="020B0604030504040204" pitchFamily="50" charset="-128"/>
                <a:ea typeface="メイリオ" panose="020B0604030504040204" pitchFamily="50" charset="-128"/>
              </a:rPr>
              <a:t>、メールにて、下記お問い合わせ先へご連絡ください。</a:t>
            </a:r>
            <a:endParaRPr lang="en-US" altLang="ja-JP" sz="1000" dirty="0">
              <a:latin typeface="メイリオ" panose="020B0604030504040204" pitchFamily="50" charset="-128"/>
              <a:ea typeface="メイリオ" panose="020B0604030504040204" pitchFamily="50" charset="-128"/>
            </a:endParaRPr>
          </a:p>
          <a:p>
            <a:pPr marL="179388" indent="-87313">
              <a:lnSpc>
                <a:spcPts val="1500"/>
              </a:lnSpc>
            </a:pPr>
            <a:r>
              <a:rPr lang="ja-JP" altLang="en-US" sz="1000" dirty="0">
                <a:latin typeface="メイリオ" panose="020B0604030504040204" pitchFamily="50" charset="-128"/>
                <a:ea typeface="メイリオ" panose="020B0604030504040204" pitchFamily="50" charset="-128"/>
              </a:rPr>
              <a:t>★講座・イベントは諸事情により、延期又は中止する場合がございます。最新情報等に</a:t>
            </a:r>
            <a:endParaRPr lang="en-US" altLang="ja-JP" sz="1000" dirty="0">
              <a:latin typeface="メイリオ" panose="020B0604030504040204" pitchFamily="50" charset="-128"/>
              <a:ea typeface="メイリオ" panose="020B0604030504040204" pitchFamily="50" charset="-128"/>
            </a:endParaRPr>
          </a:p>
          <a:p>
            <a:pPr marL="179388" indent="-87313">
              <a:lnSpc>
                <a:spcPts val="1500"/>
              </a:lnSpc>
            </a:pPr>
            <a:r>
              <a:rPr lang="ja-JP" altLang="en-US" sz="1000" dirty="0">
                <a:latin typeface="メイリオ" panose="020B0604030504040204" pitchFamily="50" charset="-128"/>
                <a:ea typeface="メイリオ" panose="020B0604030504040204" pitchFamily="50" charset="-128"/>
              </a:rPr>
              <a:t>　つきましては、当センター</a:t>
            </a:r>
            <a:r>
              <a:rPr lang="en-US" altLang="ja-JP" sz="1000" dirty="0">
                <a:latin typeface="メイリオ" panose="020B0604030504040204" pitchFamily="50" charset="-128"/>
                <a:ea typeface="メイリオ" panose="020B0604030504040204" pitchFamily="50" charset="-128"/>
              </a:rPr>
              <a:t>HP</a:t>
            </a:r>
            <a:r>
              <a:rPr lang="ja-JP" altLang="en-US" sz="1000" dirty="0">
                <a:latin typeface="メイリオ" panose="020B0604030504040204" pitchFamily="50" charset="-128"/>
                <a:ea typeface="メイリオ" panose="020B0604030504040204" pitchFamily="50" charset="-128"/>
              </a:rPr>
              <a:t>をご参照ください。</a:t>
            </a:r>
            <a:r>
              <a:rPr lang="en-US" altLang="ja-JP" sz="1000" dirty="0">
                <a:latin typeface="メイリオ" panose="020B0604030504040204" pitchFamily="50" charset="-128"/>
                <a:ea typeface="メイリオ" panose="020B0604030504040204" pitchFamily="50" charset="-128"/>
              </a:rPr>
              <a:t>【URL</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https://snponet.net/】</a:t>
            </a:r>
          </a:p>
        </p:txBody>
      </p:sp>
      <p:sp>
        <p:nvSpPr>
          <p:cNvPr id="24" name="正方形/長方形 23">
            <a:extLst>
              <a:ext uri="{FF2B5EF4-FFF2-40B4-BE49-F238E27FC236}">
                <a16:creationId xmlns:a16="http://schemas.microsoft.com/office/drawing/2014/main" id="{7F76AC48-030F-C011-D108-CB77C1B30977}"/>
              </a:ext>
            </a:extLst>
          </p:cNvPr>
          <p:cNvSpPr/>
          <p:nvPr/>
        </p:nvSpPr>
        <p:spPr>
          <a:xfrm>
            <a:off x="242460" y="6648235"/>
            <a:ext cx="3631675" cy="768660"/>
          </a:xfrm>
          <a:prstGeom prst="rect">
            <a:avLst/>
          </a:prstGeom>
          <a:solidFill>
            <a:schemeClr val="bg1"/>
          </a:solidFill>
          <a:ln>
            <a:noFill/>
          </a:ln>
        </p:spPr>
        <p:txBody>
          <a:bodyPr wrap="square"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テキスト ボックス 24">
            <a:extLst>
              <a:ext uri="{FF2B5EF4-FFF2-40B4-BE49-F238E27FC236}">
                <a16:creationId xmlns:a16="http://schemas.microsoft.com/office/drawing/2014/main" id="{CDFF6ABB-A036-BDD2-2AE2-3336E97CEF0E}"/>
              </a:ext>
            </a:extLst>
          </p:cNvPr>
          <p:cNvSpPr txBox="1"/>
          <p:nvPr/>
        </p:nvSpPr>
        <p:spPr>
          <a:xfrm>
            <a:off x="277091" y="7517331"/>
            <a:ext cx="3595562" cy="159876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oAutofit/>
          </a:bodyPr>
          <a:lstStyle/>
          <a:p>
            <a:pPr>
              <a:defRPr/>
            </a:pPr>
            <a:endParaRPr lang="en-US" altLang="ja-JP" sz="10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lgn="ctr">
              <a:defRPr/>
            </a:pPr>
            <a:r>
              <a:rPr lang="ja-JP" altLang="en-US" sz="1000" b="1" dirty="0">
                <a:solidFill>
                  <a:srgbClr val="000000"/>
                </a:solidFill>
                <a:latin typeface="小塚ゴシック Pro L"/>
                <a:ea typeface="小塚ゴシック Pro L"/>
                <a:cs typeface="小塚ゴシック Pro L"/>
              </a:rPr>
              <a:t>　　　　　　　　　　　　　　　　　　　　　　　　　　　　　　　　　　　　　　　　　　</a:t>
            </a:r>
            <a:endParaRPr lang="en-US" altLang="ja-JP" sz="1000" b="1" dirty="0">
              <a:solidFill>
                <a:srgbClr val="000000"/>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p:txBody>
      </p:sp>
      <p:sp>
        <p:nvSpPr>
          <p:cNvPr id="26" name="正方形/長方形 25">
            <a:extLst>
              <a:ext uri="{FF2B5EF4-FFF2-40B4-BE49-F238E27FC236}">
                <a16:creationId xmlns:a16="http://schemas.microsoft.com/office/drawing/2014/main" id="{1A412E70-9691-B0AD-DB92-69698DE17842}"/>
              </a:ext>
            </a:extLst>
          </p:cNvPr>
          <p:cNvSpPr/>
          <p:nvPr/>
        </p:nvSpPr>
        <p:spPr>
          <a:xfrm>
            <a:off x="706528" y="1621677"/>
            <a:ext cx="914400" cy="914400"/>
          </a:xfrm>
          <a:prstGeom prst="rect">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7" name="Picture 46" descr="講座">
            <a:extLst>
              <a:ext uri="{FF2B5EF4-FFF2-40B4-BE49-F238E27FC236}">
                <a16:creationId xmlns:a16="http://schemas.microsoft.com/office/drawing/2014/main" id="{DEEC2BFD-6B17-C758-3413-661FE3581B70}"/>
              </a:ext>
            </a:extLst>
          </p:cNvPr>
          <p:cNvPicPr>
            <a:picLocks noChangeAspect="1" noChangeArrowheads="1"/>
          </p:cNvPicPr>
          <p:nvPr/>
        </p:nvPicPr>
        <p:blipFill>
          <a:blip r:embed="rId2"/>
          <a:srcRect/>
          <a:stretch>
            <a:fillRect/>
          </a:stretch>
        </p:blipFill>
        <p:spPr bwMode="auto">
          <a:xfrm>
            <a:off x="247777" y="3564274"/>
            <a:ext cx="648667" cy="223915"/>
          </a:xfrm>
          <a:prstGeom prst="rect">
            <a:avLst/>
          </a:prstGeom>
          <a:noFill/>
          <a:ln w="9525">
            <a:noFill/>
            <a:miter lim="800000"/>
            <a:headEnd/>
            <a:tailEnd/>
          </a:ln>
        </p:spPr>
      </p:pic>
      <p:sp>
        <p:nvSpPr>
          <p:cNvPr id="28" name="タイトル 1">
            <a:extLst>
              <a:ext uri="{FF2B5EF4-FFF2-40B4-BE49-F238E27FC236}">
                <a16:creationId xmlns:a16="http://schemas.microsoft.com/office/drawing/2014/main" id="{84D03D62-BE9D-2EA6-6135-30AD28C41AF3}"/>
              </a:ext>
            </a:extLst>
          </p:cNvPr>
          <p:cNvSpPr txBox="1">
            <a:spLocks/>
          </p:cNvSpPr>
          <p:nvPr/>
        </p:nvSpPr>
        <p:spPr bwMode="auto">
          <a:xfrm>
            <a:off x="221876" y="3447446"/>
            <a:ext cx="7175233" cy="2175285"/>
          </a:xfrm>
          <a:prstGeom prst="rect">
            <a:avLst/>
          </a:prstGeom>
          <a:noFill/>
          <a:ln w="9525">
            <a:solidFill>
              <a:srgbClr val="FF66FF"/>
            </a:solidFill>
            <a:miter lim="800000"/>
            <a:headEnd/>
            <a:tailEnd/>
          </a:ln>
        </p:spPr>
        <p:txBody>
          <a:bodyPr lIns="103650" tIns="51824" rIns="103650" bIns="51824"/>
          <a:lstStyle/>
          <a:p>
            <a:pPr marL="542925" indent="-542925">
              <a:lnSpc>
                <a:spcPct val="150000"/>
              </a:lnSpc>
            </a:pPr>
            <a:r>
              <a:rPr lang="ja-JP" altLang="en-US" sz="1500" b="1" dirty="0">
                <a:solidFill>
                  <a:srgbClr val="FF66FF"/>
                </a:solidFill>
                <a:latin typeface="HG丸ｺﾞｼｯｸM-PRO" pitchFamily="50" charset="-128"/>
                <a:ea typeface="HG丸ｺﾞｼｯｸM-PRO" pitchFamily="50" charset="-128"/>
              </a:rPr>
              <a:t>　      　　　　　　</a:t>
            </a:r>
            <a:r>
              <a:rPr lang="ja-JP" altLang="en-US" sz="1500" b="1" dirty="0">
                <a:solidFill>
                  <a:srgbClr val="FF66FF"/>
                </a:solidFill>
                <a:latin typeface="メイリオ" panose="020B0604030504040204" pitchFamily="50" charset="-128"/>
                <a:ea typeface="メイリオ" panose="020B0604030504040204" pitchFamily="50" charset="-128"/>
              </a:rPr>
              <a:t>　　　</a:t>
            </a:r>
            <a:endParaRPr lang="ja-JP" altLang="en-US" sz="1100" dirty="0">
              <a:solidFill>
                <a:srgbClr val="FF66FF"/>
              </a:solidFill>
              <a:latin typeface="HG丸ｺﾞｼｯｸM-PRO" pitchFamily="50" charset="-128"/>
              <a:ea typeface="HG丸ｺﾞｼｯｸM-PRO" pitchFamily="50" charset="-128"/>
            </a:endParaRPr>
          </a:p>
        </p:txBody>
      </p:sp>
      <p:pic>
        <p:nvPicPr>
          <p:cNvPr id="29" name="図 28">
            <a:extLst>
              <a:ext uri="{FF2B5EF4-FFF2-40B4-BE49-F238E27FC236}">
                <a16:creationId xmlns:a16="http://schemas.microsoft.com/office/drawing/2014/main" id="{624123E4-A8C5-BFA2-400D-9D1D7D9F730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0071" y="6101338"/>
            <a:ext cx="492636" cy="472152"/>
          </a:xfrm>
          <a:prstGeom prst="rect">
            <a:avLst/>
          </a:prstGeom>
        </p:spPr>
      </p:pic>
      <p:sp>
        <p:nvSpPr>
          <p:cNvPr id="30" name="四角形: 角を丸くする 29">
            <a:extLst>
              <a:ext uri="{FF2B5EF4-FFF2-40B4-BE49-F238E27FC236}">
                <a16:creationId xmlns:a16="http://schemas.microsoft.com/office/drawing/2014/main" id="{64743B5C-48FC-1064-1091-E8524D95EBEB}"/>
              </a:ext>
            </a:extLst>
          </p:cNvPr>
          <p:cNvSpPr/>
          <p:nvPr/>
        </p:nvSpPr>
        <p:spPr>
          <a:xfrm>
            <a:off x="5727642" y="5796806"/>
            <a:ext cx="1069440" cy="251394"/>
          </a:xfrm>
          <a:prstGeom prst="roundRect">
            <a:avLst>
              <a:gd name="adj" fmla="val 5671"/>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kumimoji="1" lang="ja-JP" altLang="en-US" sz="800" b="1" dirty="0">
                <a:solidFill>
                  <a:srgbClr val="FF0000"/>
                </a:solidFill>
                <a:latin typeface="メイリオ" panose="020B0604030504040204" pitchFamily="50" charset="-128"/>
                <a:ea typeface="メイリオ" panose="020B0604030504040204" pitchFamily="50" charset="-128"/>
              </a:rPr>
              <a:t>会場</a:t>
            </a:r>
            <a:endParaRPr kumimoji="1" lang="en-US" altLang="ja-JP" sz="8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800" b="1" dirty="0">
                <a:solidFill>
                  <a:schemeClr val="tx1"/>
                </a:solidFill>
                <a:latin typeface="メイリオ" panose="020B0604030504040204" pitchFamily="50" charset="-128"/>
                <a:ea typeface="メイリオ" panose="020B0604030504040204" pitchFamily="50" charset="-128"/>
              </a:rPr>
              <a:t>参加申込</a:t>
            </a:r>
            <a:endParaRPr kumimoji="1"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31" name="タイトル 1">
            <a:extLst>
              <a:ext uri="{FF2B5EF4-FFF2-40B4-BE49-F238E27FC236}">
                <a16:creationId xmlns:a16="http://schemas.microsoft.com/office/drawing/2014/main" id="{7535D65B-4080-CF3C-6FD5-9193B6A53E62}"/>
              </a:ext>
            </a:extLst>
          </p:cNvPr>
          <p:cNvSpPr txBox="1">
            <a:spLocks/>
          </p:cNvSpPr>
          <p:nvPr/>
        </p:nvSpPr>
        <p:spPr bwMode="auto">
          <a:xfrm>
            <a:off x="51457" y="857961"/>
            <a:ext cx="7231595" cy="2411564"/>
          </a:xfrm>
          <a:prstGeom prst="rect">
            <a:avLst/>
          </a:prstGeom>
          <a:noFill/>
          <a:ln w="9525">
            <a:noFill/>
            <a:miter lim="800000"/>
            <a:headEnd/>
            <a:tailEnd/>
          </a:ln>
        </p:spPr>
        <p:txBody>
          <a:bodyPr lIns="103650" tIns="51824" rIns="103650" bIns="51824"/>
          <a:lstStyle/>
          <a:p>
            <a:pPr marL="542925" indent="-542925">
              <a:lnSpc>
                <a:spcPct val="150000"/>
              </a:lnSpc>
            </a:pPr>
            <a:r>
              <a:rPr lang="ja-JP" altLang="en-US" sz="1500" b="1" dirty="0">
                <a:latin typeface="HG丸ｺﾞｼｯｸM-PRO" pitchFamily="50" charset="-128"/>
                <a:ea typeface="HG丸ｺﾞｼｯｸM-PRO" pitchFamily="50" charset="-128"/>
              </a:rPr>
              <a:t>　      　　　　　　</a:t>
            </a:r>
            <a:r>
              <a:rPr lang="ja-JP" altLang="en-US" sz="1500" b="1" dirty="0">
                <a:latin typeface="メイリオ" panose="020B0604030504040204" pitchFamily="50" charset="-128"/>
                <a:ea typeface="メイリオ" panose="020B0604030504040204" pitchFamily="50" charset="-128"/>
              </a:rPr>
              <a:t>　　　　　</a:t>
            </a:r>
            <a:r>
              <a:rPr lang="en-US" altLang="ja-JP" sz="1400" b="1" dirty="0">
                <a:latin typeface="メイリオ" panose="020B0604030504040204" pitchFamily="50" charset="-128"/>
                <a:ea typeface="メイリオ" panose="020B0604030504040204" pitchFamily="50" charset="-128"/>
              </a:rPr>
              <a:t>【NPO</a:t>
            </a:r>
            <a:r>
              <a:rPr lang="ja-JP" altLang="en-US" sz="1400" b="1" dirty="0">
                <a:latin typeface="メイリオ" panose="020B0604030504040204" pitchFamily="50" charset="-128"/>
                <a:ea typeface="メイリオ" panose="020B0604030504040204" pitchFamily="50" charset="-128"/>
              </a:rPr>
              <a:t>設立手続き講座</a:t>
            </a:r>
            <a:r>
              <a:rPr lang="en-US" altLang="ja-JP" sz="1400" b="1" dirty="0">
                <a:latin typeface="メイリオ" panose="020B0604030504040204" pitchFamily="50" charset="-128"/>
                <a:ea typeface="メイリオ" panose="020B0604030504040204" pitchFamily="50" charset="-128"/>
              </a:rPr>
              <a:t>】</a:t>
            </a:r>
          </a:p>
          <a:p>
            <a:pPr marL="542925" indent="-542925">
              <a:lnSpc>
                <a:spcPct val="150000"/>
              </a:lnSpc>
            </a:pPr>
            <a:r>
              <a:rPr lang="ja-JP" altLang="en-US" sz="1500" b="1" dirty="0">
                <a:latin typeface="メイリオ" panose="020B0604030504040204" pitchFamily="50" charset="-128"/>
                <a:ea typeface="メイリオ" panose="020B0604030504040204" pitchFamily="50" charset="-128"/>
              </a:rPr>
              <a:t>          </a:t>
            </a:r>
            <a:endParaRPr lang="en-US" altLang="ja-JP" sz="1500" b="1" dirty="0">
              <a:latin typeface="メイリオ" panose="020B0604030504040204" pitchFamily="50" charset="-128"/>
              <a:ea typeface="メイリオ" panose="020B0604030504040204" pitchFamily="50" charset="-128"/>
            </a:endParaRPr>
          </a:p>
          <a:p>
            <a:pPr marL="542925" indent="-542925">
              <a:lnSpc>
                <a:spcPct val="150000"/>
              </a:lnSpc>
            </a:pPr>
            <a:endParaRPr lang="ja-JP" altLang="en-US" sz="1100" dirty="0">
              <a:latin typeface="HG丸ｺﾞｼｯｸM-PRO" pitchFamily="50" charset="-128"/>
              <a:ea typeface="HG丸ｺﾞｼｯｸM-PRO" pitchFamily="50" charset="-128"/>
            </a:endParaRPr>
          </a:p>
        </p:txBody>
      </p:sp>
      <p:sp>
        <p:nvSpPr>
          <p:cNvPr id="32" name="タイトル 1">
            <a:extLst>
              <a:ext uri="{FF2B5EF4-FFF2-40B4-BE49-F238E27FC236}">
                <a16:creationId xmlns:a16="http://schemas.microsoft.com/office/drawing/2014/main" id="{19D639DB-BD75-A385-134D-B53DA5703EA3}"/>
              </a:ext>
            </a:extLst>
          </p:cNvPr>
          <p:cNvSpPr txBox="1">
            <a:spLocks/>
          </p:cNvSpPr>
          <p:nvPr/>
        </p:nvSpPr>
        <p:spPr bwMode="auto">
          <a:xfrm>
            <a:off x="529110" y="3395014"/>
            <a:ext cx="6871385" cy="2453658"/>
          </a:xfrm>
          <a:prstGeom prst="rect">
            <a:avLst/>
          </a:prstGeom>
          <a:noFill/>
          <a:ln w="9525">
            <a:noFill/>
            <a:miter lim="800000"/>
            <a:headEnd/>
            <a:tailEnd/>
          </a:ln>
        </p:spPr>
        <p:txBody>
          <a:bodyPr lIns="103650" tIns="51824" rIns="103650" bIns="51824"/>
          <a:lstStyle/>
          <a:p>
            <a:pPr marL="542925" indent="-542925">
              <a:lnSpc>
                <a:spcPct val="150000"/>
              </a:lnSpc>
            </a:pPr>
            <a:r>
              <a:rPr lang="ja-JP" altLang="en-US" sz="1500" b="1" dirty="0">
                <a:latin typeface="HG丸ｺﾞｼｯｸM-PRO" pitchFamily="50" charset="-128"/>
                <a:ea typeface="HG丸ｺﾞｼｯｸM-PRO" pitchFamily="50" charset="-128"/>
              </a:rPr>
              <a:t>　      　　　　　　</a:t>
            </a:r>
            <a:r>
              <a:rPr lang="ja-JP" altLang="en-US" sz="1500" b="1" dirty="0">
                <a:latin typeface="メイリオ" panose="020B0604030504040204" pitchFamily="50" charset="-128"/>
                <a:ea typeface="メイリオ" panose="020B0604030504040204" pitchFamily="50" charset="-128"/>
              </a:rPr>
              <a:t>　　　 </a:t>
            </a:r>
            <a:r>
              <a:rPr lang="en-US" altLang="ja-JP" sz="1400" b="1" dirty="0">
                <a:latin typeface="メイリオ" panose="020B0604030504040204" pitchFamily="50" charset="-128"/>
                <a:ea typeface="メイリオ" panose="020B0604030504040204" pitchFamily="50" charset="-128"/>
              </a:rPr>
              <a:t>【NPO</a:t>
            </a:r>
            <a:r>
              <a:rPr lang="ja-JP" altLang="en-US" sz="1400" b="1" dirty="0">
                <a:latin typeface="メイリオ" panose="020B0604030504040204" pitchFamily="50" charset="-128"/>
                <a:ea typeface="メイリオ" panose="020B0604030504040204" pitchFamily="50" charset="-128"/>
              </a:rPr>
              <a:t>組織運営講座</a:t>
            </a:r>
            <a:r>
              <a:rPr lang="en-US" altLang="ja-JP" sz="1400" b="1" dirty="0">
                <a:latin typeface="メイリオ" panose="020B0604030504040204" pitchFamily="50" charset="-128"/>
                <a:ea typeface="メイリオ" panose="020B0604030504040204" pitchFamily="50" charset="-128"/>
              </a:rPr>
              <a:t>】</a:t>
            </a:r>
          </a:p>
          <a:p>
            <a:pPr marL="542925" indent="-542925">
              <a:lnSpc>
                <a:spcPct val="150000"/>
              </a:lnSpc>
            </a:pPr>
            <a:r>
              <a:rPr lang="ja-JP" altLang="en-US" sz="1500" dirty="0">
                <a:latin typeface="メイリオ" panose="020B0604030504040204" pitchFamily="50" charset="-128"/>
                <a:ea typeface="メイリオ" panose="020B0604030504040204" pitchFamily="50" charset="-128"/>
              </a:rPr>
              <a:t>        　　</a:t>
            </a:r>
            <a:endParaRPr lang="ja-JP" altLang="en-US" sz="1100" dirty="0">
              <a:latin typeface="HG丸ｺﾞｼｯｸM-PRO" pitchFamily="50" charset="-128"/>
              <a:ea typeface="HG丸ｺﾞｼｯｸM-PRO" pitchFamily="50" charset="-128"/>
            </a:endParaRPr>
          </a:p>
        </p:txBody>
      </p:sp>
      <p:sp>
        <p:nvSpPr>
          <p:cNvPr id="33" name="タイトル 1">
            <a:extLst>
              <a:ext uri="{FF2B5EF4-FFF2-40B4-BE49-F238E27FC236}">
                <a16:creationId xmlns:a16="http://schemas.microsoft.com/office/drawing/2014/main" id="{A7306FD8-97B8-FBFA-DC03-AF457CAD263B}"/>
              </a:ext>
            </a:extLst>
          </p:cNvPr>
          <p:cNvSpPr txBox="1">
            <a:spLocks/>
          </p:cNvSpPr>
          <p:nvPr/>
        </p:nvSpPr>
        <p:spPr bwMode="auto">
          <a:xfrm>
            <a:off x="70669" y="1340666"/>
            <a:ext cx="7402724" cy="2411564"/>
          </a:xfrm>
          <a:prstGeom prst="rect">
            <a:avLst/>
          </a:prstGeom>
          <a:noFill/>
          <a:ln w="9525">
            <a:noFill/>
            <a:miter lim="800000"/>
            <a:headEnd/>
            <a:tailEnd/>
          </a:ln>
        </p:spPr>
        <p:txBody>
          <a:bodyPr lIns="103650" tIns="51824" rIns="103650" bIns="51824"/>
          <a:lstStyle/>
          <a:p>
            <a:pPr marL="542925" indent="-542925">
              <a:lnSpc>
                <a:spcPct val="1500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日　時</a:t>
            </a:r>
            <a:r>
              <a:rPr lang="en-US" altLang="ja-JP" sz="11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23</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木</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18:45</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20:45</a:t>
            </a:r>
          </a:p>
          <a:p>
            <a:pPr marL="542925" indent="-542925">
              <a:lnSpc>
                <a:spcPts val="16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内　容</a:t>
            </a:r>
            <a:r>
              <a:rPr lang="en-US" altLang="ja-JP" sz="1100" b="1"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法人を設立するためには、設立の趣旨や運営・解散方針を定めた定款など、法律に基づいた書類</a:t>
            </a:r>
            <a:endParaRPr lang="en-US" altLang="ja-JP" sz="1100" dirty="0">
              <a:latin typeface="メイリオ" panose="020B0604030504040204" pitchFamily="50" charset="-128"/>
              <a:ea typeface="メイリオ" panose="020B0604030504040204" pitchFamily="50" charset="-128"/>
            </a:endParaRPr>
          </a:p>
          <a:p>
            <a:pPr marL="542925" indent="-542925">
              <a:lnSpc>
                <a:spcPts val="1600"/>
              </a:lnSpc>
            </a:pPr>
            <a:r>
              <a:rPr lang="ja-JP" altLang="en-US" sz="1100" dirty="0">
                <a:latin typeface="メイリオ" panose="020B0604030504040204" pitchFamily="50" charset="-128"/>
                <a:ea typeface="メイリオ" panose="020B0604030504040204" pitchFamily="50" charset="-128"/>
              </a:rPr>
              <a:t>　　　　　の作成や手続きなどが必要になります。本講座では、</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そもそも</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とは何か</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非営利とは何か</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N</a:t>
            </a:r>
          </a:p>
          <a:p>
            <a:pPr marL="542925" indent="-542925">
              <a:lnSpc>
                <a:spcPts val="1600"/>
              </a:lnSpc>
            </a:pP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PO</a:t>
            </a:r>
            <a:r>
              <a:rPr lang="ja-JP" altLang="en-US" sz="1100" dirty="0">
                <a:latin typeface="メイリオ" panose="020B0604030504040204" pitchFamily="50" charset="-128"/>
                <a:ea typeface="メイリオ" panose="020B0604030504040204" pitchFamily="50" charset="-128"/>
              </a:rPr>
              <a:t>の活動をするにあたってどういう法人格の選択があるのか</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をおさえた上で、</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法人を設立する</a:t>
            </a:r>
            <a:endParaRPr lang="en-US" altLang="ja-JP" sz="1100" dirty="0">
              <a:latin typeface="メイリオ" panose="020B0604030504040204" pitchFamily="50" charset="-128"/>
              <a:ea typeface="メイリオ" panose="020B0604030504040204" pitchFamily="50" charset="-128"/>
            </a:endParaRPr>
          </a:p>
          <a:p>
            <a:pPr marL="542925" indent="-542925">
              <a:lnSpc>
                <a:spcPts val="1600"/>
              </a:lnSpc>
            </a:pPr>
            <a:r>
              <a:rPr lang="en-US" altLang="ja-JP" sz="110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にあたっての注意点に焦点を当て、適切な法人設立</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流れや必要事項・定款</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や運営について学びます。</a:t>
            </a:r>
            <a:endParaRPr lang="en-US" altLang="ja-JP" sz="1100" dirty="0">
              <a:latin typeface="メイリオ" panose="020B0604030504040204" pitchFamily="50" charset="-128"/>
              <a:ea typeface="メイリオ" panose="020B0604030504040204" pitchFamily="50" charset="-128"/>
            </a:endParaRPr>
          </a:p>
          <a:p>
            <a:pPr marL="542925" indent="-542925">
              <a:lnSpc>
                <a:spcPts val="16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講   師</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瀧口 徹 氏 </a:t>
            </a:r>
            <a:r>
              <a:rPr lang="en-US" altLang="ja-JP" sz="1100" dirty="0">
                <a:latin typeface="メイリオ" panose="020B0604030504040204" pitchFamily="50" charset="-128"/>
                <a:ea typeface="メイリオ" panose="020B0604030504040204" pitchFamily="50" charset="-128"/>
              </a:rPr>
              <a:t>(BLP-Network</a:t>
            </a:r>
            <a:r>
              <a:rPr lang="ja-JP" altLang="en-US" sz="1100" dirty="0">
                <a:latin typeface="メイリオ" panose="020B0604030504040204" pitchFamily="50" charset="-128"/>
                <a:ea typeface="メイリオ" panose="020B0604030504040204" pitchFamily="50" charset="-128"/>
              </a:rPr>
              <a:t> メンバー・弁護士</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　　　　　　</a:t>
            </a:r>
            <a:endParaRPr lang="en-US" altLang="ja-JP" sz="1100" dirty="0">
              <a:latin typeface="メイリオ" panose="020B0604030504040204" pitchFamily="50" charset="-128"/>
              <a:ea typeface="メイリオ" panose="020B0604030504040204" pitchFamily="50" charset="-128"/>
            </a:endParaRPr>
          </a:p>
          <a:p>
            <a:pPr marL="542925" indent="-542925">
              <a:lnSpc>
                <a:spcPts val="16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参加費</a:t>
            </a:r>
            <a:r>
              <a:rPr lang="en-US" altLang="ja-JP" sz="1100" b="1"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1,000</a:t>
            </a:r>
            <a:r>
              <a:rPr lang="ja-JP" altLang="en-US" sz="1100" dirty="0">
                <a:latin typeface="メイリオ" panose="020B0604030504040204" pitchFamily="50" charset="-128"/>
                <a:ea typeface="メイリオ" panose="020B0604030504040204" pitchFamily="50" charset="-128"/>
              </a:rPr>
              <a:t>円</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資料代等</a:t>
            </a:r>
            <a:r>
              <a:rPr lang="en-US" altLang="ja-JP" sz="1100" dirty="0">
                <a:latin typeface="メイリオ" panose="020B0604030504040204" pitchFamily="50" charset="-128"/>
                <a:ea typeface="メイリオ" panose="020B0604030504040204" pitchFamily="50" charset="-128"/>
              </a:rPr>
              <a:t>)</a:t>
            </a:r>
          </a:p>
          <a:p>
            <a:pPr marL="542925" indent="-542925">
              <a:lnSpc>
                <a:spcPts val="16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会   場</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当センター </a:t>
            </a:r>
            <a:r>
              <a:rPr lang="en-US" altLang="ja-JP" sz="1100" dirty="0">
                <a:latin typeface="メイリオ" panose="020B0604030504040204" pitchFamily="50" charset="-128"/>
                <a:ea typeface="メイリオ" panose="020B0604030504040204" pitchFamily="50" charset="-128"/>
              </a:rPr>
              <a:t>501</a:t>
            </a:r>
            <a:r>
              <a:rPr lang="ja-JP" altLang="en-US" sz="1100" dirty="0">
                <a:latin typeface="メイリオ" panose="020B0604030504040204" pitchFamily="50" charset="-128"/>
                <a:ea typeface="メイリオ" panose="020B0604030504040204" pitchFamily="50" charset="-128"/>
              </a:rPr>
              <a:t>会議室       </a:t>
            </a:r>
            <a:endParaRPr lang="en-US" altLang="ja-JP" sz="1100" dirty="0">
              <a:latin typeface="メイリオ" panose="020B0604030504040204" pitchFamily="50" charset="-128"/>
              <a:ea typeface="メイリオ" panose="020B0604030504040204" pitchFamily="50" charset="-128"/>
            </a:endParaRPr>
          </a:p>
          <a:p>
            <a:pPr marL="542925" indent="-542925">
              <a:lnSpc>
                <a:spcPts val="16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定   員</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会場（先着順）</a:t>
            </a:r>
            <a:r>
              <a:rPr lang="en-US" altLang="ja-JP" sz="1100" dirty="0">
                <a:latin typeface="メイリオ" panose="020B0604030504040204" pitchFamily="50" charset="-128"/>
                <a:ea typeface="メイリオ" panose="020B0604030504040204" pitchFamily="50" charset="-128"/>
              </a:rPr>
              <a:t>20</a:t>
            </a:r>
            <a:r>
              <a:rPr lang="ja-JP" altLang="en-US" sz="1100" dirty="0">
                <a:latin typeface="メイリオ" panose="020B0604030504040204" pitchFamily="50" charset="-128"/>
                <a:ea typeface="メイリオ" panose="020B0604030504040204" pitchFamily="50" charset="-128"/>
              </a:rPr>
              <a:t>名　　オンライン（</a:t>
            </a:r>
            <a:r>
              <a:rPr lang="en-US" altLang="ja-JP" sz="1100" dirty="0">
                <a:latin typeface="メイリオ" panose="020B0604030504040204" pitchFamily="50" charset="-128"/>
                <a:ea typeface="メイリオ" panose="020B0604030504040204" pitchFamily="50" charset="-128"/>
              </a:rPr>
              <a:t>Zoom</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40</a:t>
            </a:r>
            <a:r>
              <a:rPr lang="ja-JP" altLang="en-US" sz="1100" dirty="0">
                <a:latin typeface="メイリオ" panose="020B0604030504040204" pitchFamily="50" charset="-128"/>
                <a:ea typeface="メイリオ" panose="020B0604030504040204" pitchFamily="50" charset="-128"/>
              </a:rPr>
              <a:t>名</a:t>
            </a:r>
            <a:endParaRPr lang="ja-JP" altLang="en-US" sz="1100" dirty="0">
              <a:latin typeface="HG丸ｺﾞｼｯｸM-PRO" pitchFamily="50" charset="-128"/>
              <a:ea typeface="HG丸ｺﾞｼｯｸM-PRO" pitchFamily="50" charset="-128"/>
            </a:endParaRPr>
          </a:p>
        </p:txBody>
      </p:sp>
      <p:sp>
        <p:nvSpPr>
          <p:cNvPr id="34" name="タイトル 1">
            <a:extLst>
              <a:ext uri="{FF2B5EF4-FFF2-40B4-BE49-F238E27FC236}">
                <a16:creationId xmlns:a16="http://schemas.microsoft.com/office/drawing/2014/main" id="{13780FD8-8861-B2C2-B773-5A8BA26C7923}"/>
              </a:ext>
            </a:extLst>
          </p:cNvPr>
          <p:cNvSpPr txBox="1">
            <a:spLocks/>
          </p:cNvSpPr>
          <p:nvPr/>
        </p:nvSpPr>
        <p:spPr bwMode="auto">
          <a:xfrm>
            <a:off x="70669" y="3881523"/>
            <a:ext cx="7390585" cy="1760364"/>
          </a:xfrm>
          <a:prstGeom prst="rect">
            <a:avLst/>
          </a:prstGeom>
          <a:noFill/>
          <a:ln w="9525">
            <a:noFill/>
            <a:miter lim="800000"/>
            <a:headEnd/>
            <a:tailEnd/>
          </a:ln>
        </p:spPr>
        <p:txBody>
          <a:bodyPr lIns="103650" tIns="51824" rIns="103650" bIns="51824"/>
          <a:lstStyle/>
          <a:p>
            <a:pPr marL="542925" indent="-542925">
              <a:lnSpc>
                <a:spcPct val="1500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日　時</a:t>
            </a:r>
            <a:r>
              <a:rPr lang="en-US" altLang="ja-JP" sz="1100" b="1"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木</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18:45</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20:45</a:t>
            </a:r>
          </a:p>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内　容</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社会や身近な困りごとを解決しようという強い思いから</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活動は始まります。</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は個人的なボラ</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ンティアとは異なり、組織を母体としてミッションに立ち向かう民間非営利団体で、その運営には外</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してはいけない重要なポイントがあります。本講座では、適正、適切、効果的で、共感を生み出す</a:t>
            </a:r>
            <a:r>
              <a:rPr lang="en-US" altLang="ja-JP" sz="1100" dirty="0">
                <a:latin typeface="メイリオ" panose="020B0604030504040204" pitchFamily="50" charset="-128"/>
                <a:ea typeface="メイリオ" panose="020B0604030504040204" pitchFamily="50" charset="-128"/>
              </a:rPr>
              <a:t>NP</a:t>
            </a:r>
          </a:p>
          <a:p>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O</a:t>
            </a:r>
            <a:r>
              <a:rPr lang="ja-JP" altLang="en-US" sz="1100" dirty="0">
                <a:latin typeface="メイリオ" panose="020B0604030504040204" pitchFamily="50" charset="-128"/>
                <a:ea typeface="メイリオ" panose="020B0604030504040204" pitchFamily="50" charset="-128"/>
              </a:rPr>
              <a:t>の組織運営について学びます。</a:t>
            </a:r>
            <a:endParaRPr lang="en-US" altLang="ja-JP" sz="1100" b="1" dirty="0">
              <a:latin typeface="メイリオ" panose="020B0604030504040204" pitchFamily="50" charset="-128"/>
              <a:ea typeface="メイリオ" panose="020B0604030504040204" pitchFamily="50" charset="-128"/>
            </a:endParaRPr>
          </a:p>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講   師</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手塚 明美 氏（認定</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法人 藤沢市民活動推進機構 理事長）</a:t>
            </a:r>
            <a:endParaRPr lang="en-US" altLang="ja-JP" sz="1100" dirty="0">
              <a:latin typeface="メイリオ" panose="020B0604030504040204" pitchFamily="50" charset="-128"/>
              <a:ea typeface="メイリオ" panose="020B0604030504040204" pitchFamily="50" charset="-128"/>
            </a:endParaRPr>
          </a:p>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参加費</a:t>
            </a:r>
            <a:r>
              <a:rPr lang="en-US" altLang="ja-JP" sz="1100" b="1"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1,000</a:t>
            </a:r>
            <a:r>
              <a:rPr lang="ja-JP" altLang="en-US" sz="1100" dirty="0">
                <a:latin typeface="メイリオ" panose="020B0604030504040204" pitchFamily="50" charset="-128"/>
                <a:ea typeface="メイリオ" panose="020B0604030504040204" pitchFamily="50" charset="-128"/>
              </a:rPr>
              <a:t>円</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資料代等</a:t>
            </a:r>
            <a:r>
              <a:rPr lang="en-US" altLang="ja-JP" sz="1100"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 </a:t>
            </a:r>
            <a:endParaRPr lang="en-US" altLang="ja-JP" sz="1100" dirty="0">
              <a:latin typeface="メイリオ" panose="020B0604030504040204" pitchFamily="50" charset="-128"/>
              <a:ea typeface="メイリオ" panose="020B0604030504040204" pitchFamily="50" charset="-128"/>
            </a:endParaRPr>
          </a:p>
          <a:p>
            <a:pPr marL="542925" indent="-542925">
              <a:lnSpc>
                <a:spcPts val="16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会   場</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当センター </a:t>
            </a:r>
            <a:r>
              <a:rPr lang="en-US" altLang="ja-JP" sz="1100" dirty="0">
                <a:latin typeface="メイリオ" panose="020B0604030504040204" pitchFamily="50" charset="-128"/>
                <a:ea typeface="メイリオ" panose="020B0604030504040204" pitchFamily="50" charset="-128"/>
              </a:rPr>
              <a:t>501</a:t>
            </a:r>
            <a:r>
              <a:rPr lang="ja-JP" altLang="en-US" sz="1100" dirty="0">
                <a:latin typeface="メイリオ" panose="020B0604030504040204" pitchFamily="50" charset="-128"/>
                <a:ea typeface="メイリオ" panose="020B0604030504040204" pitchFamily="50" charset="-128"/>
              </a:rPr>
              <a:t>会議室  </a:t>
            </a:r>
            <a:r>
              <a:rPr lang="en-US" altLang="ja-JP" sz="1100" b="1" dirty="0">
                <a:latin typeface="メイリオ" panose="020B0604030504040204" pitchFamily="50" charset="-128"/>
                <a:ea typeface="メイリオ" panose="020B0604030504040204" pitchFamily="50" charset="-128"/>
              </a:rPr>
              <a:t> </a:t>
            </a:r>
            <a:r>
              <a:rPr lang="ja-JP" altLang="en-US" sz="1100" b="1" dirty="0">
                <a:latin typeface="メイリオ" panose="020B0604030504040204" pitchFamily="50" charset="-128"/>
                <a:ea typeface="メイリオ" panose="020B0604030504040204" pitchFamily="50" charset="-128"/>
              </a:rPr>
              <a:t>　　</a:t>
            </a:r>
            <a:endParaRPr lang="en-US" altLang="ja-JP" sz="1100" b="1" dirty="0">
              <a:latin typeface="メイリオ" panose="020B0604030504040204" pitchFamily="50" charset="-128"/>
              <a:ea typeface="メイリオ" panose="020B0604030504040204" pitchFamily="50" charset="-128"/>
            </a:endParaRPr>
          </a:p>
          <a:p>
            <a:pPr marL="542925" indent="-542925">
              <a:lnSpc>
                <a:spcPts val="16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定　員</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会場（先着順）</a:t>
            </a:r>
            <a:r>
              <a:rPr lang="en-US" altLang="ja-JP" sz="1100" dirty="0">
                <a:latin typeface="メイリオ" panose="020B0604030504040204" pitchFamily="50" charset="-128"/>
                <a:ea typeface="メイリオ" panose="020B0604030504040204" pitchFamily="50" charset="-128"/>
              </a:rPr>
              <a:t>20</a:t>
            </a:r>
            <a:r>
              <a:rPr lang="ja-JP" altLang="en-US" sz="1100" dirty="0">
                <a:latin typeface="メイリオ" panose="020B0604030504040204" pitchFamily="50" charset="-128"/>
                <a:ea typeface="メイリオ" panose="020B0604030504040204" pitchFamily="50" charset="-128"/>
              </a:rPr>
              <a:t>名　   オンライン（</a:t>
            </a:r>
            <a:r>
              <a:rPr lang="en-US" altLang="ja-JP" sz="1100" dirty="0">
                <a:latin typeface="メイリオ" panose="020B0604030504040204" pitchFamily="50" charset="-128"/>
                <a:ea typeface="メイリオ" panose="020B0604030504040204" pitchFamily="50" charset="-128"/>
              </a:rPr>
              <a:t>Zoom</a:t>
            </a: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40</a:t>
            </a:r>
            <a:r>
              <a:rPr lang="ja-JP" altLang="en-US" sz="1100" dirty="0">
                <a:latin typeface="メイリオ" panose="020B0604030504040204" pitchFamily="50" charset="-128"/>
                <a:ea typeface="メイリオ" panose="020B0604030504040204" pitchFamily="50" charset="-128"/>
              </a:rPr>
              <a:t>名</a:t>
            </a:r>
            <a:endParaRPr lang="ja-JP" altLang="en-US" sz="1100" dirty="0">
              <a:latin typeface="HG丸ｺﾞｼｯｸM-PRO" pitchFamily="50" charset="-128"/>
              <a:ea typeface="HG丸ｺﾞｼｯｸM-PRO" pitchFamily="50" charset="-128"/>
            </a:endParaRPr>
          </a:p>
        </p:txBody>
      </p:sp>
      <p:sp>
        <p:nvSpPr>
          <p:cNvPr id="35" name="タイトル 1">
            <a:extLst>
              <a:ext uri="{FF2B5EF4-FFF2-40B4-BE49-F238E27FC236}">
                <a16:creationId xmlns:a16="http://schemas.microsoft.com/office/drawing/2014/main" id="{13A3CC6C-FA73-E4A5-62DE-9A1179F926DC}"/>
              </a:ext>
            </a:extLst>
          </p:cNvPr>
          <p:cNvSpPr txBox="1">
            <a:spLocks/>
          </p:cNvSpPr>
          <p:nvPr/>
        </p:nvSpPr>
        <p:spPr bwMode="auto">
          <a:xfrm>
            <a:off x="1001935" y="3614728"/>
            <a:ext cx="6639813" cy="416879"/>
          </a:xfrm>
          <a:prstGeom prst="rect">
            <a:avLst/>
          </a:prstGeom>
          <a:noFill/>
          <a:ln w="9525">
            <a:noFill/>
            <a:miter lim="800000"/>
            <a:headEnd/>
            <a:tailEnd/>
          </a:ln>
        </p:spPr>
        <p:txBody>
          <a:bodyPr lIns="103650" tIns="51824" rIns="103650" bIns="51824"/>
          <a:lstStyle/>
          <a:p>
            <a:pPr marL="542925" indent="-542925">
              <a:lnSpc>
                <a:spcPct val="150000"/>
              </a:lnSpc>
            </a:pPr>
            <a:r>
              <a:rPr lang="ja-JP" altLang="en-US" sz="1400" b="1" dirty="0">
                <a:latin typeface="HG丸ｺﾞｼｯｸM-PRO" pitchFamily="50" charset="-128"/>
                <a:ea typeface="HG丸ｺﾞｼｯｸM-PRO" pitchFamily="50" charset="-128"/>
              </a:rPr>
              <a:t>　 </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強い</a:t>
            </a:r>
            <a:r>
              <a:rPr lang="en-US" altLang="ja-JP" sz="1400" b="1" dirty="0">
                <a:latin typeface="メイリオ" panose="020B0604030504040204" pitchFamily="50" charset="-128"/>
                <a:ea typeface="メイリオ" panose="020B0604030504040204" pitchFamily="50" charset="-128"/>
              </a:rPr>
              <a:t>NPO</a:t>
            </a:r>
            <a:r>
              <a:rPr lang="ja-JP" altLang="en-US" sz="1400" b="1" dirty="0">
                <a:latin typeface="メイリオ" panose="020B0604030504040204" pitchFamily="50" charset="-128"/>
                <a:ea typeface="メイリオ" panose="020B0604030504040204" pitchFamily="50" charset="-128"/>
              </a:rPr>
              <a:t>になる秘訣！数多くの団体を見てきた講師が伝授します！</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 　　</a:t>
            </a:r>
            <a:endParaRPr lang="en-US" altLang="ja-JP" sz="1400" b="1" dirty="0">
              <a:latin typeface="メイリオ" panose="020B0604030504040204" pitchFamily="50" charset="-128"/>
              <a:ea typeface="メイリオ" panose="020B0604030504040204" pitchFamily="50" charset="-128"/>
            </a:endParaRPr>
          </a:p>
          <a:p>
            <a:pPr marL="542925" indent="-542925">
              <a:lnSpc>
                <a:spcPct val="150000"/>
              </a:lnSpc>
            </a:pPr>
            <a:endParaRPr lang="ja-JP" altLang="en-US" sz="1100" dirty="0">
              <a:latin typeface="HG丸ｺﾞｼｯｸM-PRO" pitchFamily="50" charset="-128"/>
              <a:ea typeface="HG丸ｺﾞｼｯｸM-PRO" pitchFamily="50" charset="-128"/>
            </a:endParaRPr>
          </a:p>
        </p:txBody>
      </p:sp>
      <p:sp>
        <p:nvSpPr>
          <p:cNvPr id="36" name="正方形/長方形 35">
            <a:extLst>
              <a:ext uri="{FF2B5EF4-FFF2-40B4-BE49-F238E27FC236}">
                <a16:creationId xmlns:a16="http://schemas.microsoft.com/office/drawing/2014/main" id="{116B4E57-6FB0-CD3C-26CB-661E4E64CB60}"/>
              </a:ext>
            </a:extLst>
          </p:cNvPr>
          <p:cNvSpPr/>
          <p:nvPr/>
        </p:nvSpPr>
        <p:spPr>
          <a:xfrm>
            <a:off x="75004" y="7996553"/>
            <a:ext cx="3710380" cy="828675"/>
          </a:xfrm>
          <a:prstGeom prst="rect">
            <a:avLst/>
          </a:prstGeom>
          <a:solidFill>
            <a:schemeClr val="bg1"/>
          </a:solidFill>
          <a:ln>
            <a:no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正方形/長方形 36">
            <a:extLst>
              <a:ext uri="{FF2B5EF4-FFF2-40B4-BE49-F238E27FC236}">
                <a16:creationId xmlns:a16="http://schemas.microsoft.com/office/drawing/2014/main" id="{79177731-232F-E811-788E-C3E3125476F8}"/>
              </a:ext>
            </a:extLst>
          </p:cNvPr>
          <p:cNvSpPr/>
          <p:nvPr/>
        </p:nvSpPr>
        <p:spPr>
          <a:xfrm>
            <a:off x="289104" y="6565592"/>
            <a:ext cx="3772311" cy="1025378"/>
          </a:xfrm>
          <a:prstGeom prst="rect">
            <a:avLst/>
          </a:prstGeom>
          <a:solidFill>
            <a:schemeClr val="bg1"/>
          </a:solidFill>
          <a:ln>
            <a:noFill/>
          </a:ln>
        </p:spPr>
        <p:txBody>
          <a:bodyPr wrap="square"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8" name="テキスト ボックス 37">
            <a:extLst>
              <a:ext uri="{FF2B5EF4-FFF2-40B4-BE49-F238E27FC236}">
                <a16:creationId xmlns:a16="http://schemas.microsoft.com/office/drawing/2014/main" id="{5FDEE804-9A9E-2DC6-4CA1-F90F4022B095}"/>
              </a:ext>
            </a:extLst>
          </p:cNvPr>
          <p:cNvSpPr txBox="1"/>
          <p:nvPr/>
        </p:nvSpPr>
        <p:spPr>
          <a:xfrm>
            <a:off x="275661" y="7655544"/>
            <a:ext cx="3785756" cy="152292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oAutofit/>
          </a:bodyPr>
          <a:lstStyle/>
          <a:p>
            <a:pPr>
              <a:defRPr/>
            </a:pPr>
            <a:endParaRPr lang="en-US" altLang="ja-JP" sz="10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lgn="ctr">
              <a:defRPr/>
            </a:pPr>
            <a:r>
              <a:rPr lang="ja-JP" altLang="en-US" sz="1000" b="1" dirty="0">
                <a:solidFill>
                  <a:srgbClr val="000000"/>
                </a:solidFill>
                <a:latin typeface="小塚ゴシック Pro L"/>
                <a:ea typeface="小塚ゴシック Pro L"/>
                <a:cs typeface="小塚ゴシック Pro L"/>
              </a:rPr>
              <a:t>　　　　　　　　　　　　　　　　　　　　　　　　　　　　　　　　　　　　　　　　　　</a:t>
            </a:r>
            <a:endParaRPr lang="en-US" altLang="ja-JP" sz="1000" b="1" dirty="0">
              <a:solidFill>
                <a:srgbClr val="000000"/>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p:txBody>
      </p:sp>
      <p:sp>
        <p:nvSpPr>
          <p:cNvPr id="39" name="正方形/長方形 38">
            <a:extLst>
              <a:ext uri="{FF2B5EF4-FFF2-40B4-BE49-F238E27FC236}">
                <a16:creationId xmlns:a16="http://schemas.microsoft.com/office/drawing/2014/main" id="{D12CB53D-9E69-5D8A-2910-FD75E8E7E767}"/>
              </a:ext>
            </a:extLst>
          </p:cNvPr>
          <p:cNvSpPr/>
          <p:nvPr/>
        </p:nvSpPr>
        <p:spPr>
          <a:xfrm>
            <a:off x="75004" y="8121248"/>
            <a:ext cx="3710380" cy="828675"/>
          </a:xfrm>
          <a:prstGeom prst="rect">
            <a:avLst/>
          </a:prstGeom>
          <a:solidFill>
            <a:schemeClr val="bg1"/>
          </a:solidFill>
          <a:ln>
            <a:no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0" name="正方形/長方形 83">
            <a:extLst>
              <a:ext uri="{FF2B5EF4-FFF2-40B4-BE49-F238E27FC236}">
                <a16:creationId xmlns:a16="http://schemas.microsoft.com/office/drawing/2014/main" id="{10FDAC16-A73D-B1CD-95FD-E2F87D36F673}"/>
              </a:ext>
            </a:extLst>
          </p:cNvPr>
          <p:cNvSpPr>
            <a:spLocks noChangeArrowheads="1"/>
          </p:cNvSpPr>
          <p:nvPr/>
        </p:nvSpPr>
        <p:spPr bwMode="auto">
          <a:xfrm>
            <a:off x="193491" y="6570362"/>
            <a:ext cx="7203619" cy="3965732"/>
          </a:xfrm>
          <a:prstGeom prst="rect">
            <a:avLst/>
          </a:prstGeom>
          <a:solidFill>
            <a:srgbClr val="FF66FF"/>
          </a:solidFill>
          <a:ln w="9525">
            <a:solidFill>
              <a:srgbClr val="FF66FF"/>
            </a:solidFill>
            <a:miter lim="800000"/>
            <a:headEnd/>
            <a:tailEnd/>
          </a:ln>
        </p:spPr>
        <p:txBody>
          <a:bodyPr wrap="square" lIns="91402" tIns="45700" rIns="91402" bIns="45700">
            <a:spAutoFit/>
          </a:bodyPr>
          <a:lstStyle/>
          <a:p>
            <a:pPr algn="ctr">
              <a:lnSpc>
                <a:spcPts val="3513"/>
              </a:lnSpc>
            </a:pPr>
            <a:endParaRPr lang="ja-JP" altLang="en-US" dirty="0">
              <a:solidFill>
                <a:srgbClr val="000000"/>
              </a:solidFill>
              <a:latin typeface="小塚ゴシック Pro H"/>
              <a:ea typeface="小塚ゴシック Pro H"/>
              <a:cs typeface="小塚ゴシック Pro H"/>
            </a:endParaRPr>
          </a:p>
        </p:txBody>
      </p:sp>
      <p:sp>
        <p:nvSpPr>
          <p:cNvPr id="41" name="テキスト ボックス 94">
            <a:extLst>
              <a:ext uri="{FF2B5EF4-FFF2-40B4-BE49-F238E27FC236}">
                <a16:creationId xmlns:a16="http://schemas.microsoft.com/office/drawing/2014/main" id="{D7BCEDA6-9536-038C-1232-690F0C18A595}"/>
              </a:ext>
            </a:extLst>
          </p:cNvPr>
          <p:cNvSpPr txBox="1">
            <a:spLocks noChangeArrowheads="1"/>
          </p:cNvSpPr>
          <p:nvPr/>
        </p:nvSpPr>
        <p:spPr bwMode="auto">
          <a:xfrm>
            <a:off x="334599" y="10173573"/>
            <a:ext cx="6945878" cy="369332"/>
          </a:xfrm>
          <a:prstGeom prst="rect">
            <a:avLst/>
          </a:prstGeom>
          <a:solidFill>
            <a:srgbClr val="FF66FF"/>
          </a:solidFill>
          <a:ln w="9525">
            <a:noFill/>
            <a:miter lim="800000"/>
            <a:headEnd/>
            <a:tailEnd/>
          </a:ln>
        </p:spPr>
        <p:txBody>
          <a:bodyPr wrap="square">
            <a:spAutoFit/>
          </a:bodyPr>
          <a:lstStyle/>
          <a:p>
            <a:r>
              <a:rPr lang="ja-JP" altLang="en-US" sz="900" b="1" i="1" dirty="0">
                <a:solidFill>
                  <a:schemeClr val="bg1"/>
                </a:solidFill>
                <a:latin typeface="小塚ゴシック Pro L"/>
                <a:ea typeface="小塚ゴシック Pro L"/>
                <a:cs typeface="小塚ゴシック Pro L"/>
              </a:rPr>
              <a:t>新宿</a:t>
            </a:r>
            <a:r>
              <a:rPr lang="en-US" altLang="ja-JP" sz="900" b="1" i="1" dirty="0">
                <a:solidFill>
                  <a:schemeClr val="bg1"/>
                </a:solidFill>
                <a:latin typeface="小塚ゴシック Pro L"/>
                <a:ea typeface="小塚ゴシック Pro L"/>
                <a:cs typeface="小塚ゴシック Pro L"/>
              </a:rPr>
              <a:t>NPO</a:t>
            </a:r>
            <a:r>
              <a:rPr lang="ja-JP" altLang="en-US" sz="900" b="1" i="1" dirty="0">
                <a:solidFill>
                  <a:schemeClr val="bg1"/>
                </a:solidFill>
                <a:latin typeface="小塚ゴシック Pro L"/>
                <a:ea typeface="小塚ゴシック Pro L"/>
                <a:cs typeface="小塚ゴシック Pro L"/>
              </a:rPr>
              <a:t>協働推進センターは、社会貢献活動団体のネットワークづくりの拠点施設です！</a:t>
            </a:r>
            <a:br>
              <a:rPr lang="ja-JP" altLang="en-US" sz="900" b="1" i="1" dirty="0">
                <a:solidFill>
                  <a:schemeClr val="bg1"/>
                </a:solidFill>
                <a:latin typeface="小塚ゴシック Pro L"/>
                <a:ea typeface="小塚ゴシック Pro L"/>
                <a:cs typeface="小塚ゴシック Pro L"/>
              </a:rPr>
            </a:br>
            <a:r>
              <a:rPr lang="ja-JP" altLang="en-US" sz="900" b="1" i="1" dirty="0">
                <a:solidFill>
                  <a:schemeClr val="bg1"/>
                </a:solidFill>
                <a:latin typeface="小塚ゴシック Pro L"/>
                <a:ea typeface="小塚ゴシック Pro L"/>
                <a:cs typeface="小塚ゴシック Pro L"/>
              </a:rPr>
              <a:t>センターでは、社会貢献活動団体への施設の貸出しの他、相談や情報提供、講座等、さまざまな事業を実施しています</a:t>
            </a:r>
            <a:r>
              <a:rPr lang="ja-JP" altLang="en-US" sz="900" i="1" dirty="0">
                <a:solidFill>
                  <a:schemeClr val="bg1"/>
                </a:solidFill>
                <a:latin typeface="小塚ゴシック Pro L"/>
                <a:ea typeface="小塚ゴシック Pro L"/>
                <a:cs typeface="小塚ゴシック Pro L"/>
              </a:rPr>
              <a:t>。</a:t>
            </a:r>
          </a:p>
        </p:txBody>
      </p:sp>
      <p:grpSp>
        <p:nvGrpSpPr>
          <p:cNvPr id="42" name="グループ化 41">
            <a:extLst>
              <a:ext uri="{FF2B5EF4-FFF2-40B4-BE49-F238E27FC236}">
                <a16:creationId xmlns:a16="http://schemas.microsoft.com/office/drawing/2014/main" id="{51E17DAF-39CC-58C6-4477-D9ADDDF02067}"/>
              </a:ext>
            </a:extLst>
          </p:cNvPr>
          <p:cNvGrpSpPr/>
          <p:nvPr/>
        </p:nvGrpSpPr>
        <p:grpSpPr>
          <a:xfrm>
            <a:off x="242460" y="6646617"/>
            <a:ext cx="4288644" cy="1041131"/>
            <a:chOff x="273773" y="6696744"/>
            <a:chExt cx="4321484" cy="973966"/>
          </a:xfrm>
        </p:grpSpPr>
        <p:sp>
          <p:nvSpPr>
            <p:cNvPr id="43" name="正方形/長方形 42">
              <a:extLst>
                <a:ext uri="{FF2B5EF4-FFF2-40B4-BE49-F238E27FC236}">
                  <a16:creationId xmlns:a16="http://schemas.microsoft.com/office/drawing/2014/main" id="{F9AFEC00-559C-D9A4-D31C-C1A223E91CE2}"/>
                </a:ext>
              </a:extLst>
            </p:cNvPr>
            <p:cNvSpPr/>
            <p:nvPr/>
          </p:nvSpPr>
          <p:spPr>
            <a:xfrm>
              <a:off x="320774" y="6696744"/>
              <a:ext cx="3795947" cy="973966"/>
            </a:xfrm>
            <a:prstGeom prst="rect">
              <a:avLst/>
            </a:prstGeom>
            <a:solidFill>
              <a:schemeClr val="bg1"/>
            </a:solidFill>
            <a:ln>
              <a:noFill/>
            </a:ln>
          </p:spPr>
          <p:txBody>
            <a:bodyPr wrap="square"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4" name="テキスト ボックス 43">
              <a:extLst>
                <a:ext uri="{FF2B5EF4-FFF2-40B4-BE49-F238E27FC236}">
                  <a16:creationId xmlns:a16="http://schemas.microsoft.com/office/drawing/2014/main" id="{905D347F-1DA8-2BA0-3263-9C8CC77BCA20}"/>
                </a:ext>
              </a:extLst>
            </p:cNvPr>
            <p:cNvSpPr txBox="1"/>
            <p:nvPr/>
          </p:nvSpPr>
          <p:spPr>
            <a:xfrm>
              <a:off x="294942" y="6711611"/>
              <a:ext cx="1521475" cy="23033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ja-JP" altLang="en-US" sz="1000" b="1" dirty="0">
                  <a:solidFill>
                    <a:srgbClr val="000000"/>
                  </a:solidFill>
                  <a:latin typeface="メイリオ" panose="020B0604030504040204" pitchFamily="50" charset="-128"/>
                  <a:ea typeface="メイリオ" panose="020B0604030504040204" pitchFamily="50" charset="-128"/>
                  <a:cs typeface="小塚ゴシック Pro L"/>
                </a:rPr>
                <a:t>情報・お問い合わせ</a:t>
              </a:r>
              <a:endParaRPr lang="en-US" altLang="ja-JP" sz="1000" b="1" dirty="0">
                <a:solidFill>
                  <a:srgbClr val="000000"/>
                </a:solidFill>
                <a:latin typeface="メイリオ" panose="020B0604030504040204" pitchFamily="50" charset="-128"/>
                <a:ea typeface="メイリオ" panose="020B0604030504040204" pitchFamily="50" charset="-128"/>
                <a:cs typeface="小塚ゴシック Pro L"/>
              </a:endParaRPr>
            </a:p>
          </p:txBody>
        </p:sp>
        <p:sp>
          <p:nvSpPr>
            <p:cNvPr id="45" name="テキスト ボックス 87">
              <a:extLst>
                <a:ext uri="{FF2B5EF4-FFF2-40B4-BE49-F238E27FC236}">
                  <a16:creationId xmlns:a16="http://schemas.microsoft.com/office/drawing/2014/main" id="{FC21BFE5-9F79-7347-0EAC-51AD7EAFDC49}"/>
                </a:ext>
              </a:extLst>
            </p:cNvPr>
            <p:cNvSpPr txBox="1">
              <a:spLocks noChangeArrowheads="1"/>
            </p:cNvSpPr>
            <p:nvPr/>
          </p:nvSpPr>
          <p:spPr bwMode="auto">
            <a:xfrm>
              <a:off x="273773" y="6864530"/>
              <a:ext cx="4321484" cy="806179"/>
            </a:xfrm>
            <a:prstGeom prst="rect">
              <a:avLst/>
            </a:prstGeom>
            <a:noFill/>
            <a:ln w="9525">
              <a:noFill/>
              <a:miter lim="800000"/>
              <a:headEnd/>
              <a:tailEnd/>
            </a:ln>
          </p:spPr>
          <p:txBody>
            <a:bodyPr wrap="square">
              <a:spAutoFit/>
            </a:bodyPr>
            <a:lstStyle/>
            <a:p>
              <a:pPr>
                <a:tabLst>
                  <a:tab pos="812800" algn="l"/>
                  <a:tab pos="1160463" algn="l"/>
                </a:tabLst>
              </a:pPr>
              <a:r>
                <a:rPr lang="en-US" altLang="ja-JP" sz="1000" dirty="0">
                  <a:latin typeface="メイリオ" panose="020B0604030504040204" pitchFamily="50" charset="-128"/>
                  <a:ea typeface="メイリオ" panose="020B0604030504040204" pitchFamily="50" charset="-128"/>
                  <a:cs typeface="小塚ゴシック Pro L"/>
                </a:rPr>
                <a:t>TEL</a:t>
              </a:r>
              <a:r>
                <a:rPr lang="ja-JP" altLang="en-US" sz="1000" dirty="0">
                  <a:latin typeface="メイリオ" panose="020B0604030504040204" pitchFamily="50" charset="-128"/>
                  <a:ea typeface="メイリオ" panose="020B0604030504040204" pitchFamily="50" charset="-128"/>
                  <a:cs typeface="小塚ゴシック Pro L"/>
                </a:rPr>
                <a:t>：</a:t>
              </a:r>
              <a:r>
                <a:rPr lang="en-US" altLang="ja-JP" sz="1000" dirty="0">
                  <a:latin typeface="メイリオ" panose="020B0604030504040204" pitchFamily="50" charset="-128"/>
                  <a:ea typeface="メイリオ" panose="020B0604030504040204" pitchFamily="50" charset="-128"/>
                  <a:cs typeface="小塚ゴシック Pro L"/>
                </a:rPr>
                <a:t>03-5386-1315</a:t>
              </a:r>
              <a:r>
                <a:rPr lang="ja-JP" altLang="en-US" sz="1000" dirty="0">
                  <a:latin typeface="メイリオ" panose="020B0604030504040204" pitchFamily="50" charset="-128"/>
                  <a:ea typeface="メイリオ" panose="020B0604030504040204" pitchFamily="50" charset="-128"/>
                  <a:cs typeface="小塚ゴシック Pro L"/>
                </a:rPr>
                <a:t>　     </a:t>
              </a:r>
              <a:r>
                <a:rPr lang="ja-JP" altLang="en-US" sz="900" dirty="0">
                  <a:latin typeface="メイリオ" panose="020B0604030504040204" pitchFamily="50" charset="-128"/>
                  <a:ea typeface="メイリオ" panose="020B0604030504040204" pitchFamily="50" charset="-128"/>
                  <a:cs typeface="小塚ゴシック Pro L"/>
                </a:rPr>
                <a:t>　</a:t>
              </a:r>
              <a:r>
                <a:rPr lang="ja-JP" altLang="en-US" sz="1000" dirty="0">
                  <a:latin typeface="メイリオ" panose="020B0604030504040204" pitchFamily="50" charset="-128"/>
                  <a:ea typeface="メイリオ" panose="020B0604030504040204" pitchFamily="50" charset="-128"/>
                  <a:cs typeface="小塚ゴシック Pro L"/>
                </a:rPr>
                <a:t>　　</a:t>
              </a:r>
              <a:r>
                <a:rPr lang="en-US" altLang="ja-JP" sz="1000" dirty="0">
                  <a:latin typeface="メイリオ" panose="020B0604030504040204" pitchFamily="50" charset="-128"/>
                  <a:ea typeface="メイリオ" panose="020B0604030504040204" pitchFamily="50" charset="-128"/>
                  <a:cs typeface="小塚ゴシック Pro L"/>
                </a:rPr>
                <a:t>FAX</a:t>
              </a:r>
              <a:r>
                <a:rPr lang="ja-JP" altLang="en-US" sz="1000" dirty="0">
                  <a:latin typeface="メイリオ" panose="020B0604030504040204" pitchFamily="50" charset="-128"/>
                  <a:ea typeface="メイリオ" panose="020B0604030504040204" pitchFamily="50" charset="-128"/>
                  <a:cs typeface="小塚ゴシック Pro L"/>
                </a:rPr>
                <a:t>：</a:t>
              </a:r>
              <a:r>
                <a:rPr lang="en-US" altLang="ja-JP" sz="1000" dirty="0">
                  <a:latin typeface="メイリオ" panose="020B0604030504040204" pitchFamily="50" charset="-128"/>
                  <a:ea typeface="メイリオ" panose="020B0604030504040204" pitchFamily="50" charset="-128"/>
                  <a:cs typeface="小塚ゴシック Pro L"/>
                </a:rPr>
                <a:t>03-5386-1318</a:t>
              </a:r>
            </a:p>
            <a:p>
              <a:pPr>
                <a:tabLst>
                  <a:tab pos="812800" algn="l"/>
                  <a:tab pos="1160463" algn="l"/>
                </a:tabLst>
              </a:pPr>
              <a:r>
                <a:rPr lang="en-US" altLang="ja-JP" sz="1000" dirty="0">
                  <a:latin typeface="メイリオ" panose="020B0604030504040204" pitchFamily="50" charset="-128"/>
                  <a:ea typeface="メイリオ" panose="020B0604030504040204" pitchFamily="50" charset="-128"/>
                  <a:cs typeface="小塚ゴシック Pro L"/>
                </a:rPr>
                <a:t>E-mail</a:t>
              </a:r>
              <a:r>
                <a:rPr lang="ja-JP" altLang="en-US" sz="1000" dirty="0">
                  <a:latin typeface="メイリオ" panose="020B0604030504040204" pitchFamily="50" charset="-128"/>
                  <a:ea typeface="メイリオ" panose="020B0604030504040204" pitchFamily="50" charset="-128"/>
                  <a:cs typeface="小塚ゴシック Pro L"/>
                </a:rPr>
                <a:t>：</a:t>
              </a:r>
              <a:r>
                <a:rPr lang="en-US" altLang="ja-JP" sz="1000" dirty="0">
                  <a:latin typeface="メイリオ" panose="020B0604030504040204" pitchFamily="50" charset="-128"/>
                  <a:ea typeface="メイリオ" panose="020B0604030504040204" pitchFamily="50" charset="-128"/>
                  <a:cs typeface="小塚ゴシック Pro L"/>
                </a:rPr>
                <a:t>hiroba@s-nponet.net</a:t>
              </a:r>
              <a:r>
                <a:rPr lang="ja-JP" altLang="en-US" sz="1000" dirty="0">
                  <a:latin typeface="メイリオ" panose="020B0604030504040204" pitchFamily="50" charset="-128"/>
                  <a:ea typeface="メイリオ" panose="020B0604030504040204" pitchFamily="50" charset="-128"/>
                  <a:cs typeface="小塚ゴシック Pro L"/>
                </a:rPr>
                <a:t>　</a:t>
              </a:r>
              <a:r>
                <a:rPr lang="en-US" altLang="ja-JP" sz="1000" dirty="0">
                  <a:latin typeface="メイリオ" panose="020B0604030504040204" pitchFamily="50" charset="-128"/>
                  <a:ea typeface="メイリオ" panose="020B0604030504040204" pitchFamily="50" charset="-128"/>
                  <a:cs typeface="小塚ゴシック Pro L"/>
                </a:rPr>
                <a:t>URL</a:t>
              </a:r>
              <a:r>
                <a:rPr lang="ja-JP" altLang="en-US" sz="1000" dirty="0">
                  <a:latin typeface="メイリオ" panose="020B0604030504040204" pitchFamily="50" charset="-128"/>
                  <a:ea typeface="メイリオ" panose="020B0604030504040204" pitchFamily="50" charset="-128"/>
                  <a:cs typeface="小塚ゴシック Pro L"/>
                </a:rPr>
                <a:t>：</a:t>
              </a:r>
              <a:r>
                <a:rPr lang="en-US" altLang="ja-JP" sz="1000" dirty="0">
                  <a:latin typeface="メイリオ" panose="020B0604030504040204" pitchFamily="50" charset="-128"/>
                  <a:ea typeface="メイリオ" panose="020B0604030504040204" pitchFamily="50" charset="-128"/>
                  <a:cs typeface="小塚ゴシック Pro L"/>
                </a:rPr>
                <a:t>https://snponet.net</a:t>
              </a:r>
            </a:p>
            <a:p>
              <a:pPr>
                <a:tabLst>
                  <a:tab pos="812800" algn="l"/>
                  <a:tab pos="1160463" algn="l"/>
                </a:tabLst>
              </a:pPr>
              <a:r>
                <a:rPr lang="en-US" altLang="ja-JP" sz="1000" dirty="0">
                  <a:latin typeface="メイリオ" panose="020B0604030504040204" pitchFamily="50" charset="-128"/>
                  <a:ea typeface="メイリオ" panose="020B0604030504040204" pitchFamily="50" charset="-128"/>
                  <a:cs typeface="小塚ゴシック Pro L"/>
                </a:rPr>
                <a:t>Facebook</a:t>
              </a:r>
              <a:r>
                <a:rPr lang="ja-JP" altLang="en-US" sz="1000" dirty="0">
                  <a:latin typeface="メイリオ" panose="020B0604030504040204" pitchFamily="50" charset="-128"/>
                  <a:ea typeface="メイリオ" panose="020B0604030504040204" pitchFamily="50" charset="-128"/>
                  <a:cs typeface="小塚ゴシック Pro L"/>
                </a:rPr>
                <a:t>：</a:t>
              </a:r>
              <a:r>
                <a:rPr lang="en-US" altLang="ja-JP" sz="1000" dirty="0">
                  <a:latin typeface="メイリオ" panose="020B0604030504040204" pitchFamily="50" charset="-128"/>
                  <a:ea typeface="メイリオ" panose="020B0604030504040204" pitchFamily="50" charset="-128"/>
                  <a:cs typeface="小塚ゴシック Pro L"/>
                </a:rPr>
                <a:t>https://www.facebook.com/shinjuku.npo.center</a:t>
              </a:r>
            </a:p>
            <a:p>
              <a:pPr>
                <a:tabLst>
                  <a:tab pos="812800" algn="l"/>
                  <a:tab pos="1160463" algn="l"/>
                </a:tabLst>
              </a:pPr>
              <a:r>
                <a:rPr lang="en-US" altLang="ja-JP" sz="1000" dirty="0">
                  <a:latin typeface="メイリオ" panose="020B0604030504040204" pitchFamily="50" charset="-128"/>
                  <a:ea typeface="メイリオ" panose="020B0604030504040204" pitchFamily="50" charset="-128"/>
                  <a:cs typeface="小塚ゴシック Pro L"/>
                </a:rPr>
                <a:t>X(Twitter)</a:t>
              </a:r>
              <a:r>
                <a:rPr lang="ja-JP" altLang="en-US" sz="1000" dirty="0">
                  <a:latin typeface="メイリオ" panose="020B0604030504040204" pitchFamily="50" charset="-128"/>
                  <a:ea typeface="メイリオ" panose="020B0604030504040204" pitchFamily="50" charset="-128"/>
                  <a:cs typeface="小塚ゴシック Pro L"/>
                </a:rPr>
                <a:t>：</a:t>
              </a:r>
              <a:r>
                <a:rPr lang="en-US" altLang="ja-JP" sz="1000" dirty="0">
                  <a:latin typeface="メイリオ" panose="020B0604030504040204" pitchFamily="50" charset="-128"/>
                  <a:ea typeface="メイリオ" panose="020B0604030504040204" pitchFamily="50" charset="-128"/>
                  <a:cs typeface="小塚ゴシック Pro L"/>
                </a:rPr>
                <a:t>https://twitter.com/s_NPOcenter</a:t>
              </a:r>
            </a:p>
            <a:p>
              <a:pPr>
                <a:tabLst>
                  <a:tab pos="812800" algn="l"/>
                  <a:tab pos="1160463" algn="l"/>
                </a:tabLst>
              </a:pPr>
              <a:r>
                <a:rPr lang="en-US" altLang="ja-JP" sz="1000" dirty="0">
                  <a:latin typeface="メイリオ" panose="020B0604030504040204" pitchFamily="50" charset="-128"/>
                  <a:ea typeface="メイリオ" panose="020B0604030504040204" pitchFamily="50" charset="-128"/>
                  <a:cs typeface="小塚ゴシック Pro L"/>
                </a:rPr>
                <a:t>Instagram</a:t>
              </a:r>
              <a:r>
                <a:rPr lang="ja-JP" altLang="en-US" sz="1000" dirty="0">
                  <a:latin typeface="メイリオ" panose="020B0604030504040204" pitchFamily="50" charset="-128"/>
                  <a:ea typeface="メイリオ" panose="020B0604030504040204" pitchFamily="50" charset="-128"/>
                  <a:cs typeface="小塚ゴシック Pro L"/>
                </a:rPr>
                <a:t>：</a:t>
              </a:r>
              <a:r>
                <a:rPr lang="en-US" altLang="ja-JP" sz="1000" dirty="0">
                  <a:latin typeface="メイリオ" panose="020B0604030504040204" pitchFamily="50" charset="-128"/>
                  <a:ea typeface="メイリオ" panose="020B0604030504040204" pitchFamily="50" charset="-128"/>
                  <a:cs typeface="小塚ゴシック Pro L"/>
                </a:rPr>
                <a:t>https://www.Instagram.com/npo_kyogi/</a:t>
              </a:r>
            </a:p>
          </p:txBody>
        </p:sp>
      </p:grpSp>
      <p:grpSp>
        <p:nvGrpSpPr>
          <p:cNvPr id="46" name="グループ化 45">
            <a:extLst>
              <a:ext uri="{FF2B5EF4-FFF2-40B4-BE49-F238E27FC236}">
                <a16:creationId xmlns:a16="http://schemas.microsoft.com/office/drawing/2014/main" id="{28BD4772-3755-F44C-97A9-2565D5F25314}"/>
              </a:ext>
            </a:extLst>
          </p:cNvPr>
          <p:cNvGrpSpPr/>
          <p:nvPr/>
        </p:nvGrpSpPr>
        <p:grpSpPr>
          <a:xfrm>
            <a:off x="206705" y="7713337"/>
            <a:ext cx="4531151" cy="1631216"/>
            <a:chOff x="355233" y="7635476"/>
            <a:chExt cx="4506327" cy="1823074"/>
          </a:xfrm>
        </p:grpSpPr>
        <p:sp>
          <p:nvSpPr>
            <p:cNvPr id="47" name="テキスト ボックス 46">
              <a:extLst>
                <a:ext uri="{FF2B5EF4-FFF2-40B4-BE49-F238E27FC236}">
                  <a16:creationId xmlns:a16="http://schemas.microsoft.com/office/drawing/2014/main" id="{F399F2B9-DDA4-1EFD-A7B4-F47D41B502A2}"/>
                </a:ext>
              </a:extLst>
            </p:cNvPr>
            <p:cNvSpPr txBox="1"/>
            <p:nvPr/>
          </p:nvSpPr>
          <p:spPr>
            <a:xfrm>
              <a:off x="437181" y="7667099"/>
              <a:ext cx="3755295" cy="177437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oAutofit/>
            </a:bodyPr>
            <a:lstStyle/>
            <a:p>
              <a:pPr>
                <a:defRPr/>
              </a:pPr>
              <a:endParaRPr lang="en-US" altLang="ja-JP" sz="10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lgn="ctr">
                <a:defRPr/>
              </a:pPr>
              <a:r>
                <a:rPr lang="ja-JP" altLang="en-US" sz="1000" b="1" dirty="0">
                  <a:solidFill>
                    <a:srgbClr val="000000"/>
                  </a:solidFill>
                  <a:latin typeface="小塚ゴシック Pro L"/>
                  <a:ea typeface="小塚ゴシック Pro L"/>
                  <a:cs typeface="小塚ゴシック Pro L"/>
                </a:rPr>
                <a:t>　　　　　　　　　　　　　　　　　　　　　　　　　　　　　　　　　　　　　　　　　　</a:t>
              </a:r>
              <a:endParaRPr lang="en-US" altLang="ja-JP" sz="1000" b="1" dirty="0">
                <a:solidFill>
                  <a:srgbClr val="000000"/>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p:txBody>
        </p:sp>
        <p:sp>
          <p:nvSpPr>
            <p:cNvPr id="48" name="正方形/長方形 47">
              <a:extLst>
                <a:ext uri="{FF2B5EF4-FFF2-40B4-BE49-F238E27FC236}">
                  <a16:creationId xmlns:a16="http://schemas.microsoft.com/office/drawing/2014/main" id="{83F255CF-A18A-C682-AFE1-486517ED64B1}"/>
                </a:ext>
              </a:extLst>
            </p:cNvPr>
            <p:cNvSpPr/>
            <p:nvPr/>
          </p:nvSpPr>
          <p:spPr>
            <a:xfrm>
              <a:off x="355233" y="7635476"/>
              <a:ext cx="4506327" cy="1823074"/>
            </a:xfrm>
            <a:prstGeom prst="rect">
              <a:avLst/>
            </a:prstGeom>
          </p:spPr>
          <p:txBody>
            <a:bodyPr wrap="square">
              <a:spAutoFit/>
            </a:bodyPr>
            <a:lstStyle/>
            <a:p>
              <a:pPr fontAlgn="base">
                <a:lnSpc>
                  <a:spcPts val="1200"/>
                </a:lnSpc>
                <a:spcAft>
                  <a:spcPts val="0"/>
                </a:spcAft>
              </a:pP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  </a:t>
              </a:r>
              <a:r>
                <a:rPr lang="ja-JP" altLang="en-US" sz="10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アクセス</a:t>
              </a:r>
              <a:endParaRPr lang="en-US" altLang="ja-JP" sz="10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fontAlgn="base">
                <a:lnSpc>
                  <a:spcPts val="1200"/>
                </a:lnSpc>
                <a:spcAft>
                  <a:spcPts val="0"/>
                </a:spcAft>
              </a:pP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バスでお越しになる場合</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いずれの停留所からも徒歩で</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4</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分</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endParaRPr lang="ja-JP" altLang="en-US" sz="900" dirty="0">
                <a:latin typeface="メイリオ" panose="020B0604030504040204" pitchFamily="50" charset="-128"/>
                <a:ea typeface="メイリオ" panose="020B0604030504040204" pitchFamily="50" charset="-128"/>
                <a:cs typeface="ＭＳ Ｐゴシック"/>
              </a:endParaRPr>
            </a:p>
            <a:p>
              <a:pPr fontAlgn="base">
                <a:lnSpc>
                  <a:spcPts val="1200"/>
                </a:lnSpc>
              </a:pP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・各線 新宿駅 西口</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より</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関東バス</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で</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小滝橋</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下車</a:t>
              </a:r>
              <a: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乗車時間</a:t>
              </a:r>
              <a: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10</a:t>
              </a:r>
              <a:r>
                <a:rPr lang="ja-JP" altLang="en-US"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分前後</a:t>
              </a:r>
              <a: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b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b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　 西口地下より標柱番号</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12</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14</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を上がった乗場から出るバス</a:t>
              </a:r>
              <a: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すべて</a:t>
              </a:r>
              <a:r>
                <a:rPr lang="en-US" altLang="ja-JP" sz="8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p>
            <a:p>
              <a:pPr fontAlgn="base">
                <a:lnSpc>
                  <a:spcPts val="1200"/>
                </a:lnSpc>
              </a:pP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・各線 高田馬場駅 早稲田口</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より</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都バス</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で</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小滝橋 </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郵便局前</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下車</a:t>
              </a:r>
              <a:endPar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fontAlgn="base">
                <a:lnSpc>
                  <a:spcPts val="1200"/>
                </a:lnSpc>
              </a:pP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　 </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乗車時間</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5</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分前後</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 早稲田口を出て目の前、高架下の乗場</a:t>
              </a:r>
              <a:endPar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fontAlgn="base">
                <a:lnSpc>
                  <a:spcPts val="1200"/>
                </a:lnSpc>
              </a:pP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最寄駅から徒歩でお越しになる場合</a:t>
              </a:r>
              <a:r>
                <a:rPr lang="en-US" altLang="ja-JP"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endPar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fontAlgn="base">
                <a:lnSpc>
                  <a:spcPts val="1200"/>
                </a:lnSpc>
              </a:pP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・東京メトロ東西線 </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落合駅</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、西武新宿線 </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下落合駅</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より徒歩</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12</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分</a:t>
              </a:r>
              <a:endPar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endParaRPr>
            </a:p>
            <a:p>
              <a:pPr fontAlgn="base">
                <a:lnSpc>
                  <a:spcPts val="1200"/>
                </a:lnSpc>
              </a:pP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JR</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山手線･東京メトロ東西線･西武新宿線 </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高田馬場駅</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JR</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中央線 </a:t>
              </a:r>
              <a:b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b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　</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東中野駅･大久保駅</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、都営大江戸線 </a:t>
              </a:r>
              <a:r>
                <a:rPr lang="ja-JP" altLang="en-US" sz="900" b="1"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東中野駅･中井駅</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より徒歩</a:t>
              </a:r>
              <a:r>
                <a:rPr lang="en-US" altLang="ja-JP"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15</a:t>
              </a:r>
              <a:r>
                <a:rPr lang="ja-JP" altLang="en-US" sz="900" dirty="0">
                  <a:solidFill>
                    <a:srgbClr val="000000"/>
                  </a:solidFill>
                  <a:latin typeface="メイリオ" panose="020B0604030504040204" pitchFamily="50" charset="-128"/>
                  <a:ea typeface="メイリオ" panose="020B0604030504040204" pitchFamily="50" charset="-128"/>
                  <a:cs typeface="Arial" panose="020B0604020202020204" pitchFamily="34" charset="0"/>
                </a:rPr>
                <a:t>分</a:t>
              </a:r>
            </a:p>
          </p:txBody>
        </p:sp>
      </p:grpSp>
      <p:grpSp>
        <p:nvGrpSpPr>
          <p:cNvPr id="49" name="グループ化 48">
            <a:extLst>
              <a:ext uri="{FF2B5EF4-FFF2-40B4-BE49-F238E27FC236}">
                <a16:creationId xmlns:a16="http://schemas.microsoft.com/office/drawing/2014/main" id="{1A4627C2-06CF-82E2-078F-26A52E633916}"/>
              </a:ext>
            </a:extLst>
          </p:cNvPr>
          <p:cNvGrpSpPr/>
          <p:nvPr/>
        </p:nvGrpSpPr>
        <p:grpSpPr>
          <a:xfrm>
            <a:off x="167218" y="9401707"/>
            <a:ext cx="3888987" cy="1371413"/>
            <a:chOff x="56441" y="9429490"/>
            <a:chExt cx="3920276" cy="1371413"/>
          </a:xfrm>
        </p:grpSpPr>
        <p:sp>
          <p:nvSpPr>
            <p:cNvPr id="50" name="テキスト ボックス 49">
              <a:extLst>
                <a:ext uri="{FF2B5EF4-FFF2-40B4-BE49-F238E27FC236}">
                  <a16:creationId xmlns:a16="http://schemas.microsoft.com/office/drawing/2014/main" id="{DAFBB21D-A15A-AEEB-8303-F41530E86DE4}"/>
                </a:ext>
              </a:extLst>
            </p:cNvPr>
            <p:cNvSpPr txBox="1"/>
            <p:nvPr/>
          </p:nvSpPr>
          <p:spPr>
            <a:xfrm>
              <a:off x="167198" y="9429490"/>
              <a:ext cx="3809519" cy="77124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oAutofit/>
            </a:bodyPr>
            <a:lstStyle/>
            <a:p>
              <a:pPr>
                <a:defRPr/>
              </a:pPr>
              <a:r>
                <a:rPr lang="ja-JP" altLang="en-US" sz="1000" b="1" dirty="0">
                  <a:solidFill>
                    <a:srgbClr val="000000"/>
                  </a:solidFill>
                  <a:latin typeface="メイリオ" panose="020B0604030504040204" pitchFamily="50" charset="-128"/>
                  <a:ea typeface="メイリオ" panose="020B0604030504040204" pitchFamily="50" charset="-128"/>
                  <a:cs typeface="小塚ゴシック Pro L"/>
                </a:rPr>
                <a:t>作成＆発行</a:t>
              </a:r>
              <a:endParaRPr lang="en-US" altLang="ja-JP" sz="1000" b="1" dirty="0">
                <a:solidFill>
                  <a:srgbClr val="000000"/>
                </a:solidFill>
                <a:latin typeface="メイリオ" panose="020B0604030504040204" pitchFamily="50" charset="-128"/>
                <a:ea typeface="メイリオ" panose="020B0604030504040204" pitchFamily="50" charset="-128"/>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p:txBody>
        </p:sp>
        <p:sp>
          <p:nvSpPr>
            <p:cNvPr id="51" name="テキスト ボックス 85">
              <a:extLst>
                <a:ext uri="{FF2B5EF4-FFF2-40B4-BE49-F238E27FC236}">
                  <a16:creationId xmlns:a16="http://schemas.microsoft.com/office/drawing/2014/main" id="{FDD4A179-C757-2EFE-CFBD-19E8317E97C2}"/>
                </a:ext>
              </a:extLst>
            </p:cNvPr>
            <p:cNvSpPr txBox="1">
              <a:spLocks noChangeArrowheads="1"/>
            </p:cNvSpPr>
            <p:nvPr/>
          </p:nvSpPr>
          <p:spPr bwMode="auto">
            <a:xfrm>
              <a:off x="56441" y="9600574"/>
              <a:ext cx="3735247" cy="1200329"/>
            </a:xfrm>
            <a:prstGeom prst="rect">
              <a:avLst/>
            </a:prstGeom>
            <a:noFill/>
            <a:ln w="9525">
              <a:noFill/>
              <a:miter lim="800000"/>
              <a:headEnd/>
              <a:tailEnd/>
            </a:ln>
          </p:spPr>
          <p:txBody>
            <a:bodyPr wrap="square">
              <a:spAutoFit/>
            </a:bodyPr>
            <a:lstStyle/>
            <a:p>
              <a:r>
                <a:rPr lang="ja-JP" altLang="en-US" sz="900" dirty="0">
                  <a:latin typeface="メイリオ" panose="020B0604030504040204" pitchFamily="50" charset="-128"/>
                  <a:ea typeface="メイリオ" panose="020B0604030504040204" pitchFamily="50" charset="-128"/>
                  <a:cs typeface="小塚ゴシック Pro L"/>
                </a:rPr>
                <a:t>　新宿区立　新宿</a:t>
              </a:r>
              <a:r>
                <a:rPr lang="en-US" altLang="ja-JP" sz="900" dirty="0">
                  <a:latin typeface="メイリオ" panose="020B0604030504040204" pitchFamily="50" charset="-128"/>
                  <a:ea typeface="メイリオ" panose="020B0604030504040204" pitchFamily="50" charset="-128"/>
                  <a:cs typeface="小塚ゴシック Pro L"/>
                </a:rPr>
                <a:t>NPO</a:t>
              </a:r>
              <a:r>
                <a:rPr lang="ja-JP" altLang="en-US" sz="900" dirty="0">
                  <a:latin typeface="メイリオ" panose="020B0604030504040204" pitchFamily="50" charset="-128"/>
                  <a:ea typeface="メイリオ" panose="020B0604030504040204" pitchFamily="50" charset="-128"/>
                  <a:cs typeface="小塚ゴシック Pro L"/>
                </a:rPr>
                <a:t>協働推進センター</a:t>
              </a:r>
              <a:endParaRPr lang="en-US" altLang="ja-JP" sz="900" dirty="0">
                <a:latin typeface="メイリオ" panose="020B0604030504040204" pitchFamily="50" charset="-128"/>
                <a:ea typeface="メイリオ" panose="020B0604030504040204" pitchFamily="50" charset="-128"/>
                <a:cs typeface="小塚ゴシック Pro L"/>
              </a:endParaRPr>
            </a:p>
            <a:p>
              <a:r>
                <a:rPr lang="ja-JP" altLang="en-US" sz="900" dirty="0">
                  <a:latin typeface="メイリオ" panose="020B0604030504040204" pitchFamily="50" charset="-128"/>
                  <a:ea typeface="メイリオ" panose="020B0604030504040204" pitchFamily="50" charset="-128"/>
                  <a:cs typeface="小塚ゴシック Pro L"/>
                </a:rPr>
                <a:t>　指定管理者：一般社団法人　新宿</a:t>
              </a:r>
              <a:r>
                <a:rPr lang="en-US" altLang="ja-JP" sz="900" dirty="0">
                  <a:latin typeface="メイリオ" panose="020B0604030504040204" pitchFamily="50" charset="-128"/>
                  <a:ea typeface="メイリオ" panose="020B0604030504040204" pitchFamily="50" charset="-128"/>
                  <a:cs typeface="小塚ゴシック Pro L"/>
                </a:rPr>
                <a:t>NPO</a:t>
              </a:r>
              <a:r>
                <a:rPr lang="ja-JP" altLang="en-US" sz="900" dirty="0">
                  <a:latin typeface="メイリオ" panose="020B0604030504040204" pitchFamily="50" charset="-128"/>
                  <a:ea typeface="メイリオ" panose="020B0604030504040204" pitchFamily="50" charset="-128"/>
                  <a:cs typeface="小塚ゴシック Pro L"/>
                </a:rPr>
                <a:t>ネットワーク協議会</a:t>
              </a:r>
              <a:endParaRPr lang="en-US" altLang="ja-JP" sz="900" dirty="0">
                <a:latin typeface="メイリオ" panose="020B0604030504040204" pitchFamily="50" charset="-128"/>
                <a:ea typeface="メイリオ" panose="020B0604030504040204" pitchFamily="50" charset="-128"/>
                <a:cs typeface="小塚ゴシック Pro L"/>
              </a:endParaRPr>
            </a:p>
            <a:p>
              <a:r>
                <a:rPr lang="ja-JP" altLang="en-US" sz="900" dirty="0">
                  <a:latin typeface="メイリオ" panose="020B0604030504040204" pitchFamily="50" charset="-128"/>
                  <a:ea typeface="メイリオ" panose="020B0604030504040204" pitchFamily="50" charset="-128"/>
                  <a:cs typeface="小塚ゴシック Pro L"/>
                </a:rPr>
                <a:t>　（〒</a:t>
              </a:r>
              <a:r>
                <a:rPr lang="en-US" altLang="ja-JP" sz="900" dirty="0">
                  <a:latin typeface="メイリオ" panose="020B0604030504040204" pitchFamily="50" charset="-128"/>
                  <a:ea typeface="メイリオ" panose="020B0604030504040204" pitchFamily="50" charset="-128"/>
                  <a:cs typeface="小塚ゴシック Pro L"/>
                </a:rPr>
                <a:t>169-0075</a:t>
              </a:r>
              <a:r>
                <a:rPr lang="ja-JP" altLang="en-US" sz="900" dirty="0">
                  <a:latin typeface="メイリオ" panose="020B0604030504040204" pitchFamily="50" charset="-128"/>
                  <a:ea typeface="メイリオ" panose="020B0604030504040204" pitchFamily="50" charset="-128"/>
                  <a:cs typeface="小塚ゴシック Pro L"/>
                </a:rPr>
                <a:t>　新宿区高田馬場</a:t>
              </a:r>
              <a:r>
                <a:rPr lang="en-US" altLang="ja-JP" sz="900" dirty="0">
                  <a:latin typeface="メイリオ" panose="020B0604030504040204" pitchFamily="50" charset="-128"/>
                  <a:ea typeface="メイリオ" panose="020B0604030504040204" pitchFamily="50" charset="-128"/>
                  <a:cs typeface="小塚ゴシック Pro L"/>
                </a:rPr>
                <a:t>4-36-12)</a:t>
              </a:r>
            </a:p>
            <a:p>
              <a:r>
                <a:rPr lang="ja-JP" altLang="en-US" sz="900" dirty="0">
                  <a:latin typeface="メイリオ" panose="020B0604030504040204" pitchFamily="50" charset="-128"/>
                  <a:ea typeface="メイリオ" panose="020B0604030504040204" pitchFamily="50" charset="-128"/>
                  <a:cs typeface="小塚ゴシック Pro L"/>
                </a:rPr>
                <a:t>　編集：嶺村 富士雄　林 幸靖　月岡 英人　國府田 明子 　</a:t>
              </a:r>
              <a:endParaRPr lang="en-US" altLang="ja-JP" sz="900" dirty="0">
                <a:latin typeface="メイリオ" panose="020B0604030504040204" pitchFamily="50" charset="-128"/>
                <a:ea typeface="メイリオ" panose="020B0604030504040204" pitchFamily="50" charset="-128"/>
                <a:cs typeface="小塚ゴシック Pro L"/>
              </a:endParaRPr>
            </a:p>
            <a:p>
              <a:r>
                <a:rPr lang="ja-JP" altLang="en-US" sz="900" dirty="0">
                  <a:latin typeface="小塚ゴシック Pro L"/>
                  <a:ea typeface="小塚ゴシック Pro L"/>
                  <a:cs typeface="小塚ゴシック Pro L"/>
                </a:rPr>
                <a:t>　　　　</a:t>
              </a:r>
              <a:endParaRPr lang="en-US" altLang="ja-JP" sz="900" dirty="0">
                <a:latin typeface="小塚ゴシック Pro L"/>
                <a:ea typeface="小塚ゴシック Pro L"/>
                <a:cs typeface="小塚ゴシック Pro L"/>
              </a:endParaRPr>
            </a:p>
            <a:p>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a:t>
              </a:r>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a:t>
              </a:r>
              <a:endParaRPr lang="en-US" altLang="ja-JP" sz="900" dirty="0">
                <a:latin typeface="小塚ゴシック Pro L"/>
                <a:ea typeface="小塚ゴシック Pro L"/>
                <a:cs typeface="小塚ゴシック Pro L"/>
              </a:endParaRPr>
            </a:p>
          </p:txBody>
        </p:sp>
      </p:grpSp>
      <p:grpSp>
        <p:nvGrpSpPr>
          <p:cNvPr id="52" name="グループ化 51">
            <a:extLst>
              <a:ext uri="{FF2B5EF4-FFF2-40B4-BE49-F238E27FC236}">
                <a16:creationId xmlns:a16="http://schemas.microsoft.com/office/drawing/2014/main" id="{4BF58AD7-8FF9-156F-369E-B20C07B0DCB5}"/>
              </a:ext>
            </a:extLst>
          </p:cNvPr>
          <p:cNvGrpSpPr/>
          <p:nvPr/>
        </p:nvGrpSpPr>
        <p:grpSpPr>
          <a:xfrm>
            <a:off x="4144978" y="6626051"/>
            <a:ext cx="3167661" cy="3554286"/>
            <a:chOff x="3973730" y="6482234"/>
            <a:chExt cx="3287087" cy="3646877"/>
          </a:xfrm>
        </p:grpSpPr>
        <p:cxnSp>
          <p:nvCxnSpPr>
            <p:cNvPr id="53" name="直線コネクタ 52">
              <a:extLst>
                <a:ext uri="{FF2B5EF4-FFF2-40B4-BE49-F238E27FC236}">
                  <a16:creationId xmlns:a16="http://schemas.microsoft.com/office/drawing/2014/main" id="{FE7DF9F3-F487-8D49-4CB9-DAF0A8966630}"/>
                </a:ext>
              </a:extLst>
            </p:cNvPr>
            <p:cNvCxnSpPr/>
            <p:nvPr/>
          </p:nvCxnSpPr>
          <p:spPr>
            <a:xfrm>
              <a:off x="4047391" y="70563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D863A9CE-414A-4F67-6F82-B03E33EF0D83}"/>
                </a:ext>
              </a:extLst>
            </p:cNvPr>
            <p:cNvCxnSpPr/>
            <p:nvPr/>
          </p:nvCxnSpPr>
          <p:spPr>
            <a:xfrm>
              <a:off x="3985765" y="70563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46">
              <a:extLst>
                <a:ext uri="{FF2B5EF4-FFF2-40B4-BE49-F238E27FC236}">
                  <a16:creationId xmlns:a16="http://schemas.microsoft.com/office/drawing/2014/main" id="{6B35360E-5655-C4AB-5F83-73D68E5C03C9}"/>
                </a:ext>
              </a:extLst>
            </p:cNvPr>
            <p:cNvCxnSpPr/>
            <p:nvPr/>
          </p:nvCxnSpPr>
          <p:spPr>
            <a:xfrm>
              <a:off x="3985765" y="70563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55F3C7F7-3541-DC9B-FEA4-078BBD542E7C}"/>
                </a:ext>
              </a:extLst>
            </p:cNvPr>
            <p:cNvCxnSpPr/>
            <p:nvPr/>
          </p:nvCxnSpPr>
          <p:spPr>
            <a:xfrm>
              <a:off x="4199791" y="70944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FF40B60A-3912-5EDC-DF8B-664DC91CC18E}"/>
                </a:ext>
              </a:extLst>
            </p:cNvPr>
            <p:cNvCxnSpPr/>
            <p:nvPr/>
          </p:nvCxnSpPr>
          <p:spPr>
            <a:xfrm>
              <a:off x="4171216" y="70944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46">
              <a:extLst>
                <a:ext uri="{FF2B5EF4-FFF2-40B4-BE49-F238E27FC236}">
                  <a16:creationId xmlns:a16="http://schemas.microsoft.com/office/drawing/2014/main" id="{89F9CFFB-768E-FB8E-C1AF-5E0253F9A93F}"/>
                </a:ext>
              </a:extLst>
            </p:cNvPr>
            <p:cNvCxnSpPr/>
            <p:nvPr/>
          </p:nvCxnSpPr>
          <p:spPr>
            <a:xfrm>
              <a:off x="4171216" y="70944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9268C1E9-14DA-D9EC-9E0D-0BBC466533EB}"/>
                </a:ext>
              </a:extLst>
            </p:cNvPr>
            <p:cNvCxnSpPr>
              <a:cxnSpLocks/>
            </p:cNvCxnSpPr>
            <p:nvPr/>
          </p:nvCxnSpPr>
          <p:spPr>
            <a:xfrm>
              <a:off x="4539716" y="7430488"/>
              <a:ext cx="361006" cy="189015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FA770D04-49A8-C539-9D16-390711D1A65F}"/>
                </a:ext>
              </a:extLst>
            </p:cNvPr>
            <p:cNvSpPr/>
            <p:nvPr/>
          </p:nvSpPr>
          <p:spPr>
            <a:xfrm>
              <a:off x="3981889" y="6508230"/>
              <a:ext cx="3278928" cy="3620881"/>
            </a:xfrm>
            <a:prstGeom prst="rect">
              <a:avLst/>
            </a:prstGeom>
            <a:solidFill>
              <a:schemeClr val="bg1"/>
            </a:solidFill>
            <a:ln>
              <a:solidFill>
                <a:schemeClr val="bg1"/>
              </a:solidFill>
            </a:ln>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 name="図 60">
              <a:extLst>
                <a:ext uri="{FF2B5EF4-FFF2-40B4-BE49-F238E27FC236}">
                  <a16:creationId xmlns:a16="http://schemas.microsoft.com/office/drawing/2014/main" id="{B1F25001-5D99-C2BD-24C6-F07FD0702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9586" y="7426320"/>
              <a:ext cx="3146399" cy="2702791"/>
            </a:xfrm>
            <a:prstGeom prst="rect">
              <a:avLst/>
            </a:prstGeom>
          </p:spPr>
        </p:pic>
        <p:pic>
          <p:nvPicPr>
            <p:cNvPr id="62" name="図 61">
              <a:extLst>
                <a:ext uri="{FF2B5EF4-FFF2-40B4-BE49-F238E27FC236}">
                  <a16:creationId xmlns:a16="http://schemas.microsoft.com/office/drawing/2014/main" id="{C5ACE884-AEFA-F768-E67D-CA98DD3B62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3730" y="6482234"/>
              <a:ext cx="1089740" cy="1012842"/>
            </a:xfrm>
            <a:prstGeom prst="rect">
              <a:avLst/>
            </a:prstGeom>
          </p:spPr>
        </p:pic>
        <p:cxnSp>
          <p:nvCxnSpPr>
            <p:cNvPr id="63" name="直線コネクタ 62">
              <a:extLst>
                <a:ext uri="{FF2B5EF4-FFF2-40B4-BE49-F238E27FC236}">
                  <a16:creationId xmlns:a16="http://schemas.microsoft.com/office/drawing/2014/main" id="{94CB2583-B97B-C2E9-3084-BD813C98F73A}"/>
                </a:ext>
              </a:extLst>
            </p:cNvPr>
            <p:cNvCxnSpPr>
              <a:cxnSpLocks/>
            </p:cNvCxnSpPr>
            <p:nvPr/>
          </p:nvCxnSpPr>
          <p:spPr>
            <a:xfrm>
              <a:off x="4633820" y="7011588"/>
              <a:ext cx="394913" cy="2153088"/>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64" name="タイトル 1">
            <a:extLst>
              <a:ext uri="{FF2B5EF4-FFF2-40B4-BE49-F238E27FC236}">
                <a16:creationId xmlns:a16="http://schemas.microsoft.com/office/drawing/2014/main" id="{6D0AEC36-215E-6580-4188-5DAFB2FE8440}"/>
              </a:ext>
            </a:extLst>
          </p:cNvPr>
          <p:cNvSpPr txBox="1">
            <a:spLocks/>
          </p:cNvSpPr>
          <p:nvPr/>
        </p:nvSpPr>
        <p:spPr bwMode="auto">
          <a:xfrm>
            <a:off x="-138379" y="10249420"/>
            <a:ext cx="480308" cy="387316"/>
          </a:xfrm>
          <a:prstGeom prst="rect">
            <a:avLst/>
          </a:prstGeom>
          <a:noFill/>
          <a:ln w="9525">
            <a:noFill/>
            <a:miter lim="800000"/>
            <a:headEnd/>
            <a:tailEnd/>
          </a:ln>
        </p:spPr>
        <p:txBody>
          <a:bodyPr lIns="103693" tIns="51846" rIns="103693" bIns="51846" anchor="ctr"/>
          <a:lstStyle/>
          <a:p>
            <a:pPr algn="ctr"/>
            <a:r>
              <a:rPr lang="en-US" altLang="ja-JP" sz="1100" dirty="0">
                <a:latin typeface="07やさしさゴシックボールド"/>
                <a:ea typeface="07やさしさゴシックボールド"/>
                <a:cs typeface="Aharoni" pitchFamily="2" charset="-79"/>
              </a:rPr>
              <a:t>4</a:t>
            </a:r>
          </a:p>
        </p:txBody>
      </p:sp>
      <p:pic>
        <p:nvPicPr>
          <p:cNvPr id="65" name="図 64">
            <a:extLst>
              <a:ext uri="{FF2B5EF4-FFF2-40B4-BE49-F238E27FC236}">
                <a16:creationId xmlns:a16="http://schemas.microsoft.com/office/drawing/2014/main" id="{F4AEFF78-214C-390C-9043-4985D6EDD9F6}"/>
              </a:ext>
            </a:extLst>
          </p:cNvPr>
          <p:cNvPicPr>
            <a:picLocks noChangeAspect="1"/>
          </p:cNvPicPr>
          <p:nvPr/>
        </p:nvPicPr>
        <p:blipFill>
          <a:blip r:embed="rId6"/>
          <a:stretch>
            <a:fillRect/>
          </a:stretch>
        </p:blipFill>
        <p:spPr>
          <a:xfrm>
            <a:off x="6031127" y="6100758"/>
            <a:ext cx="470780" cy="469603"/>
          </a:xfrm>
          <a:prstGeom prst="rect">
            <a:avLst/>
          </a:prstGeom>
        </p:spPr>
      </p:pic>
      <p:sp>
        <p:nvSpPr>
          <p:cNvPr id="66" name="正方形/長方形 65">
            <a:extLst>
              <a:ext uri="{FF2B5EF4-FFF2-40B4-BE49-F238E27FC236}">
                <a16:creationId xmlns:a16="http://schemas.microsoft.com/office/drawing/2014/main" id="{B5D85E52-2FA8-9F31-3675-7364B882D80F}"/>
              </a:ext>
            </a:extLst>
          </p:cNvPr>
          <p:cNvSpPr/>
          <p:nvPr/>
        </p:nvSpPr>
        <p:spPr>
          <a:xfrm>
            <a:off x="221877" y="309224"/>
            <a:ext cx="7046002" cy="472245"/>
          </a:xfrm>
          <a:prstGeom prst="rect">
            <a:avLst/>
          </a:prstGeom>
          <a:solidFill>
            <a:srgbClr val="FF66FF"/>
          </a:solidFill>
          <a:ln w="9525">
            <a:noFill/>
          </a:ln>
        </p:spPr>
        <p:txBody>
          <a:bodyPr wrap="square">
            <a:spAutoFit/>
            <a:sp3d contourW="25400" prstMaterial="matte">
              <a:contourClr>
                <a:schemeClr val="accent2">
                  <a:tint val="20000"/>
                </a:schemeClr>
              </a:contourClr>
            </a:sp3d>
          </a:bodyPr>
          <a:lstStyle/>
          <a:p>
            <a:pPr algn="ctr" defTabSz="1036930" fontAlgn="auto">
              <a:lnSpc>
                <a:spcPts val="3500"/>
              </a:lnSpc>
              <a:spcBef>
                <a:spcPts val="0"/>
              </a:spcBef>
              <a:spcAft>
                <a:spcPts val="0"/>
              </a:spcAft>
              <a:defRPr/>
            </a:pPr>
            <a:r>
              <a:rPr lang="ja-JP" altLang="en-US" b="1" spc="50" dirty="0">
                <a:ln w="9525">
                  <a:noFill/>
                </a:ln>
                <a:solidFill>
                  <a:schemeClr val="bg1"/>
                </a:solidFill>
                <a:latin typeface="小塚ゴシック Pro H" pitchFamily="34" charset="-128"/>
                <a:ea typeface="小塚ゴシック Pro H" pitchFamily="34" charset="-128"/>
              </a:rPr>
              <a:t>センターからのお知らせ</a:t>
            </a:r>
            <a:endParaRPr lang="en-US" altLang="ja-JP" b="1" spc="50" dirty="0">
              <a:ln w="9525">
                <a:noFill/>
              </a:ln>
              <a:solidFill>
                <a:schemeClr val="bg1"/>
              </a:solidFill>
              <a:latin typeface="小塚ゴシック Pro H" pitchFamily="34" charset="-128"/>
              <a:ea typeface="小塚ゴシック Pro H" pitchFamily="34" charset="-128"/>
            </a:endParaRPr>
          </a:p>
        </p:txBody>
      </p:sp>
      <p:sp>
        <p:nvSpPr>
          <p:cNvPr id="67" name="AutoShape 6" descr="「９月花イラスト」の画像検索結果">
            <a:extLst>
              <a:ext uri="{FF2B5EF4-FFF2-40B4-BE49-F238E27FC236}">
                <a16:creationId xmlns:a16="http://schemas.microsoft.com/office/drawing/2014/main" id="{DE2C8CF9-1C09-EF85-755A-DBCE288CFFC5}"/>
              </a:ext>
            </a:extLst>
          </p:cNvPr>
          <p:cNvSpPr>
            <a:spLocks noChangeAspect="1" noChangeArrowheads="1"/>
          </p:cNvSpPr>
          <p:nvPr/>
        </p:nvSpPr>
        <p:spPr bwMode="auto">
          <a:xfrm>
            <a:off x="307975" y="-33159"/>
            <a:ext cx="304800" cy="304801"/>
          </a:xfrm>
          <a:prstGeom prst="rect">
            <a:avLst/>
          </a:prstGeom>
          <a:noFill/>
          <a:ln w="9525">
            <a:noFill/>
            <a:miter lim="800000"/>
            <a:headEnd/>
            <a:tailEnd/>
          </a:ln>
        </p:spPr>
        <p:txBody>
          <a:bodyPr/>
          <a:lstStyle/>
          <a:p>
            <a:endParaRPr lang="ja-JP" altLang="en-US"/>
          </a:p>
        </p:txBody>
      </p:sp>
      <p:sp>
        <p:nvSpPr>
          <p:cNvPr id="68" name="AutoShape 6" descr="「９月花イラスト」の画像検索結果">
            <a:extLst>
              <a:ext uri="{FF2B5EF4-FFF2-40B4-BE49-F238E27FC236}">
                <a16:creationId xmlns:a16="http://schemas.microsoft.com/office/drawing/2014/main" id="{4508C694-20FF-2D2B-EFD1-3066DBBFDF40}"/>
              </a:ext>
            </a:extLst>
          </p:cNvPr>
          <p:cNvSpPr>
            <a:spLocks noChangeAspect="1" noChangeArrowheads="1"/>
          </p:cNvSpPr>
          <p:nvPr/>
        </p:nvSpPr>
        <p:spPr bwMode="auto">
          <a:xfrm>
            <a:off x="460375" y="119241"/>
            <a:ext cx="304800" cy="304801"/>
          </a:xfrm>
          <a:prstGeom prst="rect">
            <a:avLst/>
          </a:prstGeom>
          <a:noFill/>
          <a:ln w="9525">
            <a:noFill/>
            <a:miter lim="800000"/>
            <a:headEnd/>
            <a:tailEnd/>
          </a:ln>
        </p:spPr>
        <p:txBody>
          <a:bodyPr/>
          <a:lstStyle/>
          <a:p>
            <a:endParaRPr lang="ja-JP" altLang="en-US"/>
          </a:p>
        </p:txBody>
      </p:sp>
      <p:sp>
        <p:nvSpPr>
          <p:cNvPr id="69" name="タイトル 1">
            <a:extLst>
              <a:ext uri="{FF2B5EF4-FFF2-40B4-BE49-F238E27FC236}">
                <a16:creationId xmlns:a16="http://schemas.microsoft.com/office/drawing/2014/main" id="{656E7EAE-85E7-7516-56AB-0C2E4FC1AC2E}"/>
              </a:ext>
            </a:extLst>
          </p:cNvPr>
          <p:cNvSpPr txBox="1">
            <a:spLocks/>
          </p:cNvSpPr>
          <p:nvPr/>
        </p:nvSpPr>
        <p:spPr bwMode="auto">
          <a:xfrm>
            <a:off x="572110" y="1046877"/>
            <a:ext cx="7303372" cy="557300"/>
          </a:xfrm>
          <a:prstGeom prst="rect">
            <a:avLst/>
          </a:prstGeom>
          <a:noFill/>
          <a:ln w="9525">
            <a:noFill/>
            <a:miter lim="800000"/>
            <a:headEnd/>
            <a:tailEnd/>
          </a:ln>
        </p:spPr>
        <p:txBody>
          <a:bodyPr lIns="103650" tIns="51824" rIns="103650" bIns="51824"/>
          <a:lstStyle/>
          <a:p>
            <a:pPr marL="542925" indent="-542925">
              <a:lnSpc>
                <a:spcPct val="150000"/>
              </a:lnSpc>
            </a:pPr>
            <a:r>
              <a:rPr lang="ja-JP" altLang="en-US" sz="1500" b="1" dirty="0">
                <a:latin typeface="HG丸ｺﾞｼｯｸM-PRO" pitchFamily="50" charset="-128"/>
                <a:ea typeface="HG丸ｺﾞｼｯｸM-PRO" pitchFamily="50" charset="-128"/>
              </a:rPr>
              <a:t>　   </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設立に必要な手続きと、設立後に必要なこと。解散・定款について</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　</a:t>
            </a:r>
            <a:endParaRPr lang="en-US" altLang="ja-JP" sz="1400" b="1" dirty="0">
              <a:latin typeface="メイリオ" panose="020B0604030504040204" pitchFamily="50" charset="-128"/>
              <a:ea typeface="メイリオ" panose="020B0604030504040204" pitchFamily="50" charset="-128"/>
            </a:endParaRPr>
          </a:p>
        </p:txBody>
      </p:sp>
      <p:sp>
        <p:nvSpPr>
          <p:cNvPr id="70" name="四角形: 角を丸くする 52">
            <a:extLst>
              <a:ext uri="{FF2B5EF4-FFF2-40B4-BE49-F238E27FC236}">
                <a16:creationId xmlns:a16="http://schemas.microsoft.com/office/drawing/2014/main" id="{7C2FCB86-76BA-037F-21D9-91AFB5AE2D13}"/>
              </a:ext>
            </a:extLst>
          </p:cNvPr>
          <p:cNvSpPr/>
          <p:nvPr/>
        </p:nvSpPr>
        <p:spPr>
          <a:xfrm>
            <a:off x="6230101" y="5790108"/>
            <a:ext cx="1552575" cy="251394"/>
          </a:xfrm>
          <a:prstGeom prst="roundRect">
            <a:avLst>
              <a:gd name="adj" fmla="val 5671"/>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kumimoji="1" lang="ja-JP" altLang="en-US" sz="800" b="1" dirty="0">
                <a:solidFill>
                  <a:srgbClr val="FF0000"/>
                </a:solidFill>
                <a:latin typeface="メイリオ" panose="020B0604030504040204" pitchFamily="50" charset="-128"/>
                <a:ea typeface="メイリオ" panose="020B0604030504040204" pitchFamily="50" charset="-128"/>
              </a:rPr>
              <a:t>オンライン</a:t>
            </a:r>
            <a:endParaRPr kumimoji="1" lang="en-US" altLang="ja-JP" sz="8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800" b="1" dirty="0">
                <a:solidFill>
                  <a:schemeClr val="tx1"/>
                </a:solidFill>
                <a:latin typeface="メイリオ" panose="020B0604030504040204" pitchFamily="50" charset="-128"/>
                <a:ea typeface="メイリオ" panose="020B0604030504040204" pitchFamily="50" charset="-128"/>
              </a:rPr>
              <a:t>参加申込</a:t>
            </a:r>
            <a:endParaRPr kumimoji="1"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71" name="正方形/長方形 70">
            <a:extLst>
              <a:ext uri="{FF2B5EF4-FFF2-40B4-BE49-F238E27FC236}">
                <a16:creationId xmlns:a16="http://schemas.microsoft.com/office/drawing/2014/main" id="{9A848D62-879C-52AE-0FF4-A1B7341F5466}"/>
              </a:ext>
            </a:extLst>
          </p:cNvPr>
          <p:cNvSpPr/>
          <p:nvPr/>
        </p:nvSpPr>
        <p:spPr>
          <a:xfrm>
            <a:off x="6168774" y="5657189"/>
            <a:ext cx="1352347" cy="251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b="1" dirty="0">
                <a:solidFill>
                  <a:srgbClr val="FF0000"/>
                </a:solidFill>
                <a:latin typeface="メイリオ" panose="020B0604030504040204" pitchFamily="50" charset="-128"/>
                <a:ea typeface="メイリオ" panose="020B0604030504040204" pitchFamily="50" charset="-128"/>
              </a:rPr>
              <a:t>【</a:t>
            </a:r>
            <a:r>
              <a:rPr lang="ja-JP" altLang="en-US" sz="800" b="1" dirty="0">
                <a:solidFill>
                  <a:srgbClr val="FF0000"/>
                </a:solidFill>
                <a:latin typeface="メイリオ" panose="020B0604030504040204" pitchFamily="50" charset="-128"/>
                <a:ea typeface="メイリオ" panose="020B0604030504040204" pitchFamily="50" charset="-128"/>
              </a:rPr>
              <a:t>申込フォーム</a:t>
            </a:r>
            <a:r>
              <a:rPr lang="en-US" altLang="ja-JP" sz="800" b="1" dirty="0">
                <a:solidFill>
                  <a:srgbClr val="FF0000"/>
                </a:solidFill>
                <a:latin typeface="メイリオ" panose="020B0604030504040204" pitchFamily="50" charset="-128"/>
                <a:ea typeface="メイリオ" panose="020B0604030504040204" pitchFamily="50" charset="-128"/>
              </a:rPr>
              <a:t>】</a:t>
            </a:r>
            <a:endParaRPr kumimoji="1" lang="en-US" altLang="ja-JP" sz="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263033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2847</Words>
  <Application>Microsoft Office PowerPoint</Application>
  <PresentationFormat>ユーザー設定</PresentationFormat>
  <Paragraphs>273</Paragraphs>
  <Slides>4</Slides>
  <Notes>0</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4</vt:i4>
      </vt:variant>
    </vt:vector>
  </HeadingPairs>
  <TitlesOfParts>
    <vt:vector size="22" baseType="lpstr">
      <vt:lpstr>07やさしさゴシックボールド</vt:lpstr>
      <vt:lpstr>HGPｺﾞｼｯｸM</vt:lpstr>
      <vt:lpstr>HGP創英角ｺﾞｼｯｸUB</vt:lpstr>
      <vt:lpstr>HGSｺﾞｼｯｸE</vt:lpstr>
      <vt:lpstr>HGSｺﾞｼｯｸM</vt:lpstr>
      <vt:lpstr>HG丸ｺﾞｼｯｸM-PRO</vt:lpstr>
      <vt:lpstr>Meiryo UI</vt:lpstr>
      <vt:lpstr>ＭＳ Ｐ明朝</vt:lpstr>
      <vt:lpstr>メイリオ</vt:lpstr>
      <vt:lpstr>小塚ゴシック Pr6N L</vt:lpstr>
      <vt:lpstr>小塚ゴシック Pro H</vt:lpstr>
      <vt:lpstr>小塚ゴシック Pro L</vt:lpstr>
      <vt:lpstr>游明朝</vt:lpstr>
      <vt:lpstr>Aharoni</vt:lpstr>
      <vt:lpstr>Arial</vt:lpstr>
      <vt:lpstr>Arial Black</vt:lpstr>
      <vt:lpstr>Calibri</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新宿NPO協働推進センター　広報誌</dc:title>
  <dc:creator>s_center</dc:creator>
  <cp:lastModifiedBy>s-nponet hiroba</cp:lastModifiedBy>
  <cp:revision>54</cp:revision>
  <cp:lastPrinted>2024-04-17T03:47:07Z</cp:lastPrinted>
  <dcterms:created xsi:type="dcterms:W3CDTF">2014-05-07T04:49:13Z</dcterms:created>
  <dcterms:modified xsi:type="dcterms:W3CDTF">2024-04-17T11:31:24Z</dcterms:modified>
</cp:coreProperties>
</file>